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90"/>
  </p:notesMasterIdLst>
  <p:sldIdLst>
    <p:sldId id="256" r:id="rId2"/>
    <p:sldId id="259" r:id="rId3"/>
    <p:sldId id="260" r:id="rId4"/>
    <p:sldId id="261" r:id="rId5"/>
    <p:sldId id="328" r:id="rId6"/>
    <p:sldId id="264" r:id="rId7"/>
    <p:sldId id="265" r:id="rId8"/>
    <p:sldId id="314" r:id="rId9"/>
    <p:sldId id="266" r:id="rId10"/>
    <p:sldId id="316" r:id="rId11"/>
    <p:sldId id="267" r:id="rId12"/>
    <p:sldId id="269" r:id="rId13"/>
    <p:sldId id="268" r:id="rId14"/>
    <p:sldId id="270" r:id="rId15"/>
    <p:sldId id="271" r:id="rId16"/>
    <p:sldId id="272" r:id="rId17"/>
    <p:sldId id="329" r:id="rId18"/>
    <p:sldId id="317" r:id="rId19"/>
    <p:sldId id="274" r:id="rId20"/>
    <p:sldId id="275" r:id="rId21"/>
    <p:sldId id="276" r:id="rId22"/>
    <p:sldId id="318" r:id="rId23"/>
    <p:sldId id="319" r:id="rId24"/>
    <p:sldId id="278" r:id="rId25"/>
    <p:sldId id="279" r:id="rId26"/>
    <p:sldId id="280" r:id="rId27"/>
    <p:sldId id="284" r:id="rId28"/>
    <p:sldId id="281" r:id="rId29"/>
    <p:sldId id="282" r:id="rId30"/>
    <p:sldId id="283" r:id="rId31"/>
    <p:sldId id="285" r:id="rId32"/>
    <p:sldId id="321" r:id="rId33"/>
    <p:sldId id="322" r:id="rId34"/>
    <p:sldId id="323" r:id="rId35"/>
    <p:sldId id="286" r:id="rId36"/>
    <p:sldId id="331" r:id="rId37"/>
    <p:sldId id="332" r:id="rId38"/>
    <p:sldId id="287" r:id="rId39"/>
    <p:sldId id="333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25" r:id="rId50"/>
    <p:sldId id="300" r:id="rId51"/>
    <p:sldId id="334" r:id="rId52"/>
    <p:sldId id="301" r:id="rId53"/>
    <p:sldId id="302" r:id="rId54"/>
    <p:sldId id="326" r:id="rId55"/>
    <p:sldId id="327" r:id="rId56"/>
    <p:sldId id="303" r:id="rId57"/>
    <p:sldId id="304" r:id="rId58"/>
    <p:sldId id="305" r:id="rId59"/>
    <p:sldId id="306" r:id="rId60"/>
    <p:sldId id="308" r:id="rId61"/>
    <p:sldId id="310" r:id="rId62"/>
    <p:sldId id="309" r:id="rId63"/>
    <p:sldId id="330" r:id="rId64"/>
    <p:sldId id="311" r:id="rId65"/>
    <p:sldId id="313" r:id="rId66"/>
    <p:sldId id="335" r:id="rId67"/>
    <p:sldId id="336" r:id="rId68"/>
    <p:sldId id="359" r:id="rId69"/>
    <p:sldId id="337" r:id="rId70"/>
    <p:sldId id="349" r:id="rId71"/>
    <p:sldId id="350" r:id="rId72"/>
    <p:sldId id="351" r:id="rId73"/>
    <p:sldId id="348" r:id="rId74"/>
    <p:sldId id="338" r:id="rId75"/>
    <p:sldId id="360" r:id="rId76"/>
    <p:sldId id="340" r:id="rId77"/>
    <p:sldId id="353" r:id="rId78"/>
    <p:sldId id="358" r:id="rId79"/>
    <p:sldId id="341" r:id="rId80"/>
    <p:sldId id="343" r:id="rId81"/>
    <p:sldId id="354" r:id="rId82"/>
    <p:sldId id="356" r:id="rId83"/>
    <p:sldId id="355" r:id="rId84"/>
    <p:sldId id="344" r:id="rId85"/>
    <p:sldId id="345" r:id="rId86"/>
    <p:sldId id="346" r:id="rId87"/>
    <p:sldId id="347" r:id="rId88"/>
    <p:sldId id="357" r:id="rId8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20" autoAdjust="0"/>
  </p:normalViewPr>
  <p:slideViewPr>
    <p:cSldViewPr>
      <p:cViewPr varScale="1">
        <p:scale>
          <a:sx n="83" d="100"/>
          <a:sy n="83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9048-C3B9-C94E-BF1D-8DA89C8E5D08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201AF-7CEB-8546-A578-FFFAB94A9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1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9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6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2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4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8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8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9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61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2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44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9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3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7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9942" name="Rectangle 6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grpSp>
          <p:nvGrpSpPr>
            <p:cNvPr id="39958" name="Group 22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9952" name="Rectangle 16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45327B2-C209-4E4A-8EAA-B38958A9C32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charset="0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55AA08-D56D-B246-BA5D-4F58219E7A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D327DB-E990-6140-9C23-D8194F85D6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158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A701F7-2A2C-254E-B660-8CFF06C536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A06E5E-41CB-7543-B286-A2D5814030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2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4E8D6F-348D-B842-8383-F72969700AB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B636EC-CE01-6C4A-825C-C7F6297254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532785-702E-7A4E-819F-DB360D4F36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3905C7-22BB-2A40-9C44-6B9013D7DAC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EDE745-50B4-F049-A26E-C3D5F70517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5D39B8-6D5C-B541-AF57-EA1902D199C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charset="0"/>
              </a:defRPr>
            </a:lvl1pPr>
          </a:lstStyle>
          <a:p>
            <a:fld id="{3C253F0E-7A75-E645-AA95-68BDD68B152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947" name="Group 35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8929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log.wtf.sg/2014/05/10/recursive-auto-encoders-an-introduct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log.wtf.sg/2014/05/10/recursive-auto-encoders-an-introduction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01.3781.pdf" TargetMode="External"/><Relationship Id="rId4" Type="http://schemas.openxmlformats.org/officeDocument/2006/relationships/hyperlink" Target="https://www.tensorflow.org/versions/master/tutorials/word2vec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deshpande3.github.io/adeshpande3.github.io/A-Beginner'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hyperlink" Target="http://josephpcohen.com/w/visualizing-cnn-architectures-side-by-side-with-mxnet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hyperlink" Target="https://www.youtube.com/watch?v=Q70ulPJW3Gk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 and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Eli Gutin</a:t>
            </a:r>
          </a:p>
          <a:p>
            <a:r>
              <a:rPr lang="en-US" dirty="0" smtClean="0"/>
              <a:t>MIT 15.S60</a:t>
            </a:r>
          </a:p>
          <a:p>
            <a:endParaRPr lang="en-US" dirty="0"/>
          </a:p>
          <a:p>
            <a:r>
              <a:rPr lang="en-US" sz="1200" dirty="0" smtClean="0"/>
              <a:t>(adapted from 2016 course by Iain Dunning)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90" y="5144246"/>
            <a:ext cx="2908258" cy="13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  <a:p>
            <a:r>
              <a:rPr lang="en-US" dirty="0" smtClean="0"/>
              <a:t>Need to tune     and  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302086" y="459533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298978" y="53178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86028" y="6108262"/>
            <a:ext cx="440596" cy="44059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9" name="Straight Arrow Connector 8"/>
          <p:cNvCxnSpPr>
            <a:stCxn id="5" idx="6"/>
          </p:cNvCxnSpPr>
          <p:nvPr/>
        </p:nvCxnSpPr>
        <p:spPr bwMode="auto">
          <a:xfrm>
            <a:off x="3742682" y="4815630"/>
            <a:ext cx="868242" cy="544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6" idx="6"/>
            <a:endCxn id="20" idx="1"/>
          </p:cNvCxnSpPr>
          <p:nvPr/>
        </p:nvCxnSpPr>
        <p:spPr bwMode="auto">
          <a:xfrm>
            <a:off x="3739574" y="55381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7" idx="6"/>
          </p:cNvCxnSpPr>
          <p:nvPr/>
        </p:nvCxnSpPr>
        <p:spPr bwMode="auto">
          <a:xfrm flipV="1">
            <a:off x="3726624" y="5696822"/>
            <a:ext cx="884300" cy="63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4572000" y="533400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σ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181600" y="5562600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965346" y="535361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098800" cy="1143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00500"/>
            <a:ext cx="2667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11600"/>
            <a:ext cx="1524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44700"/>
            <a:ext cx="3124200" cy="469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4648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86200" y="5715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38600" y="4724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i="1" dirty="0" smtClean="0"/>
              <a:t>1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86200" y="5181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43200" y="6172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8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5" y="1524000"/>
            <a:ext cx="7213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81" y="1865972"/>
            <a:ext cx="2630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“Tune w and b</a:t>
            </a:r>
          </a:p>
          <a:p>
            <a:r>
              <a:rPr lang="en-US" dirty="0"/>
              <a:t>s</a:t>
            </a:r>
            <a:r>
              <a:rPr lang="en-US" dirty="0" smtClean="0"/>
              <a:t>o that the approximation</a:t>
            </a:r>
            <a:r>
              <a:rPr lang="en-US" dirty="0"/>
              <a:t> </a:t>
            </a:r>
            <a:r>
              <a:rPr lang="en-US" dirty="0" smtClean="0"/>
              <a:t>is accurate”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5" y="1524000"/>
            <a:ext cx="7213600" cy="5435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1143000" y="2895600"/>
            <a:ext cx="2779622" cy="19225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9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 with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truth </a:t>
            </a:r>
            <a:r>
              <a:rPr lang="en-US" dirty="0"/>
              <a:t> </a:t>
            </a:r>
            <a:r>
              <a:rPr lang="en-US" dirty="0" smtClean="0"/>
              <a:t>  may simply not be linear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to generalize the Perceptron idea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32" y="2794154"/>
            <a:ext cx="2578100" cy="2590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133600"/>
            <a:ext cx="203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747234" y="22157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744126" y="29383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731176" y="372870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>
            <a:off x="3187830" y="2436068"/>
            <a:ext cx="868242" cy="544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>
            <a:off x="3184722" y="3158604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4017148" y="295443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10494" y="297404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3171772" y="3317260"/>
            <a:ext cx="884300" cy="63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607076" y="318139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Folded Corner 14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A neuron is of the form  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1(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ＭＳ Ｐゴシック" charset="0"/>
              </a:rPr>
              <a:t>w.x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 + b &gt; 0)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2643560" y="3641159"/>
            <a:ext cx="1568060" cy="15031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4722" y="5364618"/>
            <a:ext cx="146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call the box a “neuron”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52800" y="2286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276600" y="274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3288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1C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1716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254838" y="23842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51730" y="310680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38780" y="389719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  <a:endCxn id="13" idx="1"/>
          </p:cNvCxnSpPr>
          <p:nvPr/>
        </p:nvCxnSpPr>
        <p:spPr bwMode="auto">
          <a:xfrm>
            <a:off x="2695434" y="2604566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 flipV="1">
            <a:off x="2692326" y="2241781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3770950" y="202152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 bwMode="auto">
          <a:xfrm flipV="1">
            <a:off x="2679376" y="2241781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3767842" y="284773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77684" y="362214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77684" y="434778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9472" y="325924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Arrow Connector 22"/>
          <p:cNvCxnSpPr>
            <a:stCxn id="5" idx="6"/>
            <a:endCxn id="13" idx="1"/>
          </p:cNvCxnSpPr>
          <p:nvPr/>
        </p:nvCxnSpPr>
        <p:spPr bwMode="auto">
          <a:xfrm flipV="1">
            <a:off x="2679376" y="3067991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4" idx="6"/>
            <a:endCxn id="13" idx="1"/>
          </p:cNvCxnSpPr>
          <p:nvPr/>
        </p:nvCxnSpPr>
        <p:spPr bwMode="auto">
          <a:xfrm flipV="1">
            <a:off x="2692326" y="3067991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4" idx="6"/>
            <a:endCxn id="14" idx="1"/>
          </p:cNvCxnSpPr>
          <p:nvPr/>
        </p:nvCxnSpPr>
        <p:spPr bwMode="auto">
          <a:xfrm>
            <a:off x="2692326" y="3327102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4" idx="6"/>
            <a:endCxn id="15" idx="1"/>
          </p:cNvCxnSpPr>
          <p:nvPr/>
        </p:nvCxnSpPr>
        <p:spPr bwMode="auto">
          <a:xfrm>
            <a:off x="2692326" y="3327102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" idx="6"/>
            <a:endCxn id="8" idx="1"/>
          </p:cNvCxnSpPr>
          <p:nvPr/>
        </p:nvCxnSpPr>
        <p:spPr bwMode="auto">
          <a:xfrm flipV="1">
            <a:off x="2695434" y="2241781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5" idx="6"/>
            <a:endCxn id="14" idx="1"/>
          </p:cNvCxnSpPr>
          <p:nvPr/>
        </p:nvCxnSpPr>
        <p:spPr bwMode="auto">
          <a:xfrm flipV="1">
            <a:off x="2679376" y="3842401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5" idx="6"/>
            <a:endCxn id="15" idx="1"/>
          </p:cNvCxnSpPr>
          <p:nvPr/>
        </p:nvCxnSpPr>
        <p:spPr bwMode="auto">
          <a:xfrm>
            <a:off x="2679376" y="4117496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" idx="6"/>
            <a:endCxn id="14" idx="1"/>
          </p:cNvCxnSpPr>
          <p:nvPr/>
        </p:nvCxnSpPr>
        <p:spPr bwMode="auto">
          <a:xfrm>
            <a:off x="2695434" y="2604566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3" idx="6"/>
            <a:endCxn id="15" idx="1"/>
          </p:cNvCxnSpPr>
          <p:nvPr/>
        </p:nvCxnSpPr>
        <p:spPr bwMode="auto">
          <a:xfrm>
            <a:off x="2695434" y="2604566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8" idx="3"/>
            <a:endCxn id="16" idx="1"/>
          </p:cNvCxnSpPr>
          <p:nvPr/>
        </p:nvCxnSpPr>
        <p:spPr bwMode="auto">
          <a:xfrm>
            <a:off x="4380044" y="2241781"/>
            <a:ext cx="719428" cy="1237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13" idx="3"/>
            <a:endCxn id="16" idx="1"/>
          </p:cNvCxnSpPr>
          <p:nvPr/>
        </p:nvCxnSpPr>
        <p:spPr bwMode="auto">
          <a:xfrm>
            <a:off x="4376936" y="3067991"/>
            <a:ext cx="722536" cy="411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16" idx="1"/>
          </p:cNvCxnSpPr>
          <p:nvPr/>
        </p:nvCxnSpPr>
        <p:spPr bwMode="auto">
          <a:xfrm flipV="1">
            <a:off x="4373828" y="3479505"/>
            <a:ext cx="725644" cy="401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15" idx="3"/>
            <a:endCxn id="16" idx="1"/>
          </p:cNvCxnSpPr>
          <p:nvPr/>
        </p:nvCxnSpPr>
        <p:spPr bwMode="auto">
          <a:xfrm flipV="1">
            <a:off x="4386778" y="3479505"/>
            <a:ext cx="712694" cy="1088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/>
          <p:cNvSpPr/>
          <p:nvPr/>
        </p:nvSpPr>
        <p:spPr bwMode="auto">
          <a:xfrm>
            <a:off x="6486084" y="32591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5682666" y="3466518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Folded Corner 79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euron is of the form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w.x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+ b &gt; 0)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 bwMode="auto">
          <a:xfrm flipV="1">
            <a:off x="1943816" y="492402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8056" y="5027696"/>
            <a:ext cx="198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added a neuron layer!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1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/>
              <a:t>2</a:t>
            </a:r>
            <a:r>
              <a:rPr lang="en-US" i="1" baseline="-25000" dirty="0" smtClean="0"/>
              <a:t>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2743200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1D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46482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AE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6482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D</a:t>
            </a:r>
            <a:r>
              <a:rPr lang="en-US" i="1" baseline="-25000" dirty="0" err="1"/>
              <a:t>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672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2254838" y="238426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51730" y="310680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38780" y="389719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>
            <a:stCxn id="3" idx="6"/>
            <a:endCxn id="13" idx="1"/>
          </p:cNvCxnSpPr>
          <p:nvPr/>
        </p:nvCxnSpPr>
        <p:spPr bwMode="auto">
          <a:xfrm>
            <a:off x="2695434" y="2604566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4" idx="6"/>
            <a:endCxn id="8" idx="1"/>
          </p:cNvCxnSpPr>
          <p:nvPr/>
        </p:nvCxnSpPr>
        <p:spPr bwMode="auto">
          <a:xfrm flipV="1">
            <a:off x="2692326" y="2241781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3770950" y="202152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 bwMode="auto">
          <a:xfrm flipV="1">
            <a:off x="2679376" y="2241781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3767842" y="284773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77684" y="3622140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77684" y="434778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099472" y="3259244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 </a:t>
            </a:r>
            <a:r>
              <a:rPr lang="en-US" dirty="0" smtClean="0"/>
              <a:t>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Arrow Connector 22"/>
          <p:cNvCxnSpPr>
            <a:stCxn id="5" idx="6"/>
            <a:endCxn id="13" idx="1"/>
          </p:cNvCxnSpPr>
          <p:nvPr/>
        </p:nvCxnSpPr>
        <p:spPr bwMode="auto">
          <a:xfrm flipV="1">
            <a:off x="2679376" y="3067991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4" idx="6"/>
            <a:endCxn id="13" idx="1"/>
          </p:cNvCxnSpPr>
          <p:nvPr/>
        </p:nvCxnSpPr>
        <p:spPr bwMode="auto">
          <a:xfrm flipV="1">
            <a:off x="2692326" y="3067991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4" idx="6"/>
            <a:endCxn id="14" idx="1"/>
          </p:cNvCxnSpPr>
          <p:nvPr/>
        </p:nvCxnSpPr>
        <p:spPr bwMode="auto">
          <a:xfrm>
            <a:off x="2692326" y="3327102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4" idx="6"/>
            <a:endCxn id="15" idx="1"/>
          </p:cNvCxnSpPr>
          <p:nvPr/>
        </p:nvCxnSpPr>
        <p:spPr bwMode="auto">
          <a:xfrm>
            <a:off x="2692326" y="3327102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" idx="6"/>
            <a:endCxn id="8" idx="1"/>
          </p:cNvCxnSpPr>
          <p:nvPr/>
        </p:nvCxnSpPr>
        <p:spPr bwMode="auto">
          <a:xfrm flipV="1">
            <a:off x="2695434" y="2241781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5" idx="6"/>
            <a:endCxn id="14" idx="1"/>
          </p:cNvCxnSpPr>
          <p:nvPr/>
        </p:nvCxnSpPr>
        <p:spPr bwMode="auto">
          <a:xfrm flipV="1">
            <a:off x="2679376" y="3842401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5" idx="6"/>
            <a:endCxn id="15" idx="1"/>
          </p:cNvCxnSpPr>
          <p:nvPr/>
        </p:nvCxnSpPr>
        <p:spPr bwMode="auto">
          <a:xfrm>
            <a:off x="2679376" y="4117496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" idx="6"/>
            <a:endCxn id="14" idx="1"/>
          </p:cNvCxnSpPr>
          <p:nvPr/>
        </p:nvCxnSpPr>
        <p:spPr bwMode="auto">
          <a:xfrm>
            <a:off x="2695434" y="2604566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3" idx="6"/>
            <a:endCxn id="15" idx="1"/>
          </p:cNvCxnSpPr>
          <p:nvPr/>
        </p:nvCxnSpPr>
        <p:spPr bwMode="auto">
          <a:xfrm>
            <a:off x="2695434" y="2604566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8" idx="3"/>
            <a:endCxn id="16" idx="1"/>
          </p:cNvCxnSpPr>
          <p:nvPr/>
        </p:nvCxnSpPr>
        <p:spPr bwMode="auto">
          <a:xfrm>
            <a:off x="4380044" y="2241781"/>
            <a:ext cx="719428" cy="1237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13" idx="3"/>
            <a:endCxn id="16" idx="1"/>
          </p:cNvCxnSpPr>
          <p:nvPr/>
        </p:nvCxnSpPr>
        <p:spPr bwMode="auto">
          <a:xfrm>
            <a:off x="4376936" y="3067991"/>
            <a:ext cx="722536" cy="411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16" idx="1"/>
          </p:cNvCxnSpPr>
          <p:nvPr/>
        </p:nvCxnSpPr>
        <p:spPr bwMode="auto">
          <a:xfrm flipV="1">
            <a:off x="4373828" y="3479505"/>
            <a:ext cx="725644" cy="401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15" idx="3"/>
            <a:endCxn id="16" idx="1"/>
          </p:cNvCxnSpPr>
          <p:nvPr/>
        </p:nvCxnSpPr>
        <p:spPr bwMode="auto">
          <a:xfrm flipV="1">
            <a:off x="4386778" y="3479505"/>
            <a:ext cx="712694" cy="1088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74"/>
          <p:cNvSpPr/>
          <p:nvPr/>
        </p:nvSpPr>
        <p:spPr bwMode="auto">
          <a:xfrm>
            <a:off x="6486084" y="3259170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5682666" y="3466518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Folded Corner 79"/>
          <p:cNvSpPr/>
          <p:nvPr/>
        </p:nvSpPr>
        <p:spPr bwMode="auto">
          <a:xfrm>
            <a:off x="5235336" y="4872148"/>
            <a:ext cx="2526952" cy="1554888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 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euron is of the form 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σ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w.x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+ b)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where </a:t>
            </a:r>
            <a:r>
              <a:rPr lang="en-US" b="1" dirty="0" err="1">
                <a:solidFill>
                  <a:schemeClr val="tx1"/>
                </a:solidFill>
                <a:latin typeface="Arial" charset="0"/>
                <a:ea typeface="ＭＳ Ｐゴシック" charset="0"/>
              </a:rPr>
              <a:t>σ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is an </a:t>
            </a:r>
            <a:r>
              <a:rPr kumimoji="0" lang="en-US" sz="1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activation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function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1943816" y="492402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8056" y="5027696"/>
            <a:ext cx="198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added a neuron layer!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3288396" y="5698433"/>
            <a:ext cx="1995632" cy="5182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69972" y="5802106"/>
            <a:ext cx="235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introduced non-linearity!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V="1">
            <a:off x="3278554" y="5066546"/>
            <a:ext cx="803418" cy="112739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1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1A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27432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/>
              <a:t>2</a:t>
            </a:r>
            <a:r>
              <a:rPr lang="en-US" i="1" baseline="-25000" dirty="0" smtClean="0"/>
              <a:t>B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2743200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baseline="-25000" dirty="0" smtClean="0"/>
              <a:t>1D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6482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AE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482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D</a:t>
            </a:r>
            <a:r>
              <a:rPr lang="en-US" i="1" baseline="-25000" dirty="0" err="1"/>
              <a:t>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595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Ways to choose activation function</a:t>
            </a:r>
            <a:endParaRPr lang="en-US" sz="4000" dirty="0"/>
          </a:p>
        </p:txBody>
      </p: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/>
              <a:t>STEP FUNCTION</a:t>
            </a:r>
            <a:endParaRPr lang="en" b="1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/>
              <a:t>Used in good old-fashioned perceptron</a:t>
            </a:r>
            <a:endParaRPr lang="en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10668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flipV="1">
            <a:off x="4419600" y="2438400"/>
            <a:ext cx="0" cy="83820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4419600" y="2438400"/>
            <a:ext cx="13716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36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Ways to choose activation function</a:t>
            </a:r>
            <a:endParaRPr lang="en-US" sz="4000" dirty="0"/>
          </a:p>
        </p:txBody>
      </p:sp>
      <p:cxnSp>
        <p:nvCxnSpPr>
          <p:cNvPr id="23" name="Shape 251"/>
          <p:cNvCxnSpPr/>
          <p:nvPr/>
        </p:nvCxnSpPr>
        <p:spPr>
          <a:xfrm>
            <a:off x="1321476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252"/>
          <p:cNvCxnSpPr/>
          <p:nvPr/>
        </p:nvCxnSpPr>
        <p:spPr>
          <a:xfrm>
            <a:off x="147926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253"/>
          <p:cNvCxnSpPr/>
          <p:nvPr/>
        </p:nvCxnSpPr>
        <p:spPr>
          <a:xfrm>
            <a:off x="4377576" y="2297907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254"/>
          <p:cNvCxnSpPr/>
          <p:nvPr/>
        </p:nvCxnSpPr>
        <p:spPr>
          <a:xfrm>
            <a:off x="3204026" y="3256223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255"/>
          <p:cNvCxnSpPr/>
          <p:nvPr/>
        </p:nvCxnSpPr>
        <p:spPr>
          <a:xfrm>
            <a:off x="7582101" y="2312932"/>
            <a:ext cx="0" cy="21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256"/>
          <p:cNvCxnSpPr/>
          <p:nvPr/>
        </p:nvCxnSpPr>
        <p:spPr>
          <a:xfrm>
            <a:off x="6408551" y="3271248"/>
            <a:ext cx="234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257"/>
          <p:cNvCxnSpPr/>
          <p:nvPr/>
        </p:nvCxnSpPr>
        <p:spPr>
          <a:xfrm rot="10800000" flipH="1">
            <a:off x="147926" y="2273682"/>
            <a:ext cx="2454599" cy="18875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58"/>
          <p:cNvSpPr/>
          <p:nvPr/>
        </p:nvSpPr>
        <p:spPr>
          <a:xfrm>
            <a:off x="3365426" y="2508507"/>
            <a:ext cx="2220000" cy="1466950"/>
          </a:xfrm>
          <a:custGeom>
            <a:avLst/>
            <a:gdLst/>
            <a:ahLst/>
            <a:cxnLst/>
            <a:rect l="0" t="0" r="0" b="0"/>
            <a:pathLst>
              <a:path w="88800" h="58678" extrusionOk="0">
                <a:moveTo>
                  <a:pt x="0" y="58678"/>
                </a:moveTo>
                <a:cubicBezTo>
                  <a:pt x="4759" y="57504"/>
                  <a:pt x="19168" y="60373"/>
                  <a:pt x="28557" y="51637"/>
                </a:cubicBezTo>
                <a:cubicBezTo>
                  <a:pt x="37945" y="42900"/>
                  <a:pt x="46290" y="14865"/>
                  <a:pt x="56331" y="6259"/>
                </a:cubicBezTo>
                <a:cubicBezTo>
                  <a:pt x="66371" y="-2347"/>
                  <a:pt x="83388" y="1043"/>
                  <a:pt x="8880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1" name="Shape 259"/>
          <p:cNvSpPr/>
          <p:nvPr/>
        </p:nvSpPr>
        <p:spPr>
          <a:xfrm>
            <a:off x="2495130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260"/>
          <p:cNvSpPr/>
          <p:nvPr/>
        </p:nvSpPr>
        <p:spPr>
          <a:xfrm>
            <a:off x="5551230" y="3170881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61"/>
          <p:cNvSpPr/>
          <p:nvPr/>
        </p:nvSpPr>
        <p:spPr>
          <a:xfrm>
            <a:off x="8670629" y="3185906"/>
            <a:ext cx="170699" cy="1706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2"/>
          <p:cNvSpPr/>
          <p:nvPr/>
        </p:nvSpPr>
        <p:spPr>
          <a:xfrm>
            <a:off x="12361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63"/>
          <p:cNvSpPr/>
          <p:nvPr/>
        </p:nvSpPr>
        <p:spPr>
          <a:xfrm>
            <a:off x="4292230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264"/>
          <p:cNvSpPr/>
          <p:nvPr/>
        </p:nvSpPr>
        <p:spPr>
          <a:xfrm>
            <a:off x="7496754" y="2215280"/>
            <a:ext cx="170699" cy="170699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65"/>
          <p:cNvSpPr txBox="1"/>
          <p:nvPr/>
        </p:nvSpPr>
        <p:spPr>
          <a:xfrm>
            <a:off x="135876" y="4639732"/>
            <a:ext cx="2371200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LINEAR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like linear regression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(only used for final layer)</a:t>
            </a:r>
          </a:p>
        </p:txBody>
      </p:sp>
      <p:cxnSp>
        <p:nvCxnSpPr>
          <p:cNvPr id="38" name="Shape 267"/>
          <p:cNvCxnSpPr/>
          <p:nvPr/>
        </p:nvCxnSpPr>
        <p:spPr>
          <a:xfrm rot="10800000" flipH="1">
            <a:off x="7600026" y="2327582"/>
            <a:ext cx="1139700" cy="9632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268"/>
          <p:cNvCxnSpPr/>
          <p:nvPr/>
        </p:nvCxnSpPr>
        <p:spPr>
          <a:xfrm rot="10800000">
            <a:off x="6436200" y="3280982"/>
            <a:ext cx="1173600" cy="98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269"/>
          <p:cNvSpPr txBox="1"/>
          <p:nvPr/>
        </p:nvSpPr>
        <p:spPr>
          <a:xfrm>
            <a:off x="6555201" y="4639732"/>
            <a:ext cx="2053799" cy="11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RECTIFIED LINEAR (ReLU)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Cheap to compute, popular lately</a:t>
            </a:r>
          </a:p>
        </p:txBody>
      </p:sp>
      <p:sp>
        <p:nvSpPr>
          <p:cNvPr id="41" name="Shape 266"/>
          <p:cNvSpPr txBox="1"/>
          <p:nvPr/>
        </p:nvSpPr>
        <p:spPr>
          <a:xfrm>
            <a:off x="3204036" y="4613592"/>
            <a:ext cx="2557200" cy="128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/>
              <a:t>LOGISTIC / SIGMOIDAL / TANH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/>
              <a:t>Smooth, differentiable, saturating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83103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generalization for MLP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dirty="0" smtClean="0"/>
              <a:t>Output can be multi-dimensional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200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392317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471356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342093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05814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283788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05814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366409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443850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16415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349249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388435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388435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14347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14347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05814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465876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493386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342093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342093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05814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371275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371275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371275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349241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369976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482404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05814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388435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465876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04430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04434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482397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over basics of neural nets</a:t>
            </a:r>
          </a:p>
          <a:p>
            <a:r>
              <a:rPr lang="en-US" dirty="0" smtClean="0"/>
              <a:t>Introduce </a:t>
            </a:r>
            <a:r>
              <a:rPr lang="en-US" b="1" dirty="0" err="1" smtClean="0"/>
              <a:t>TensorFlow</a:t>
            </a:r>
            <a:endParaRPr lang="en-US" b="1" dirty="0" smtClean="0"/>
          </a:p>
          <a:p>
            <a:r>
              <a:rPr lang="en-US" dirty="0" smtClean="0"/>
              <a:t>Introduce </a:t>
            </a:r>
            <a:r>
              <a:rPr lang="en-US" b="1" dirty="0" smtClean="0"/>
              <a:t>Deep Learning</a:t>
            </a:r>
          </a:p>
          <a:p>
            <a:r>
              <a:rPr lang="en-US" dirty="0" smtClean="0"/>
              <a:t>Look at key applications</a:t>
            </a:r>
          </a:p>
          <a:p>
            <a:r>
              <a:rPr lang="en-US" dirty="0" smtClean="0"/>
              <a:t>Practice coding in Python</a:t>
            </a:r>
          </a:p>
          <a:p>
            <a:r>
              <a:rPr lang="en-US" dirty="0" smtClean="0"/>
              <a:t>Become familiar with Deep Reinforcement Learning (if time permits!)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1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297136"/>
          </a:xfrm>
        </p:spPr>
        <p:txBody>
          <a:bodyPr/>
          <a:lstStyle/>
          <a:p>
            <a:r>
              <a:rPr lang="en-US" sz="2400" u="sng" dirty="0" smtClean="0"/>
              <a:t>Theorem</a:t>
            </a:r>
            <a:r>
              <a:rPr lang="en-US" sz="2400" dirty="0" smtClean="0"/>
              <a:t>: 2-layer NNs with </a:t>
            </a:r>
            <a:r>
              <a:rPr lang="en-US" sz="2400" i="1" dirty="0" smtClean="0"/>
              <a:t>sigmoid</a:t>
            </a:r>
            <a:r>
              <a:rPr lang="en-US" sz="2400" dirty="0" smtClean="0"/>
              <a:t> activation functions can approximate any other function</a:t>
            </a:r>
          </a:p>
          <a:p>
            <a:r>
              <a:rPr lang="en-US" sz="1200" dirty="0" smtClean="0"/>
              <a:t>(Kurt </a:t>
            </a:r>
            <a:r>
              <a:rPr lang="en-US" sz="1200" dirty="0" err="1" smtClean="0"/>
              <a:t>Hornik</a:t>
            </a:r>
            <a:r>
              <a:rPr lang="en-US" sz="1200" dirty="0" smtClean="0"/>
              <a:t>: Approximation Capabilities of </a:t>
            </a:r>
            <a:r>
              <a:rPr lang="en-US" sz="1200" dirty="0" err="1" smtClean="0"/>
              <a:t>MultiLayer</a:t>
            </a:r>
            <a:r>
              <a:rPr lang="en-US" sz="1200" dirty="0" smtClean="0"/>
              <a:t> </a:t>
            </a:r>
            <a:r>
              <a:rPr lang="en-US" sz="1200" dirty="0" err="1" smtClean="0"/>
              <a:t>FeedForward</a:t>
            </a:r>
            <a:r>
              <a:rPr lang="en-US" sz="1200" dirty="0" smtClean="0"/>
              <a:t> Networks, 1991)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 bwMode="auto">
          <a:xfrm>
            <a:off x="2254838" y="379670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251730" y="4519242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238780" y="5309636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4" idx="6"/>
            <a:endCxn id="11" idx="1"/>
          </p:cNvCxnSpPr>
          <p:nvPr/>
        </p:nvCxnSpPr>
        <p:spPr bwMode="auto">
          <a:xfrm>
            <a:off x="2695434" y="4017004"/>
            <a:ext cx="1072408" cy="463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 bwMode="auto">
          <a:xfrm flipV="1">
            <a:off x="2692326" y="3654219"/>
            <a:ext cx="1078624" cy="1085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770950" y="343395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 bwMode="auto">
          <a:xfrm flipV="1">
            <a:off x="2679376" y="3654219"/>
            <a:ext cx="1091574" cy="1875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67842" y="426016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777684" y="503457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7684" y="576022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5372" y="4088562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6" idx="6"/>
            <a:endCxn id="11" idx="1"/>
          </p:cNvCxnSpPr>
          <p:nvPr/>
        </p:nvCxnSpPr>
        <p:spPr bwMode="auto">
          <a:xfrm flipV="1">
            <a:off x="2679376" y="4480429"/>
            <a:ext cx="1088466" cy="1049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5" idx="6"/>
            <a:endCxn id="11" idx="1"/>
          </p:cNvCxnSpPr>
          <p:nvPr/>
        </p:nvCxnSpPr>
        <p:spPr bwMode="auto">
          <a:xfrm flipV="1">
            <a:off x="2692326" y="4480429"/>
            <a:ext cx="1075516" cy="259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5" idx="6"/>
            <a:endCxn id="12" idx="1"/>
          </p:cNvCxnSpPr>
          <p:nvPr/>
        </p:nvCxnSpPr>
        <p:spPr bwMode="auto">
          <a:xfrm>
            <a:off x="2692326" y="4739540"/>
            <a:ext cx="1085358" cy="515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5" idx="6"/>
            <a:endCxn id="13" idx="1"/>
          </p:cNvCxnSpPr>
          <p:nvPr/>
        </p:nvCxnSpPr>
        <p:spPr bwMode="auto">
          <a:xfrm>
            <a:off x="2692326" y="4739540"/>
            <a:ext cx="1085358" cy="12409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4" idx="6"/>
            <a:endCxn id="9" idx="1"/>
          </p:cNvCxnSpPr>
          <p:nvPr/>
        </p:nvCxnSpPr>
        <p:spPr bwMode="auto">
          <a:xfrm flipV="1">
            <a:off x="2695434" y="3654219"/>
            <a:ext cx="1075516" cy="3627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6"/>
            <a:endCxn id="12" idx="1"/>
          </p:cNvCxnSpPr>
          <p:nvPr/>
        </p:nvCxnSpPr>
        <p:spPr bwMode="auto">
          <a:xfrm flipV="1">
            <a:off x="2679376" y="5254839"/>
            <a:ext cx="1098308" cy="275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6" idx="6"/>
            <a:endCxn id="13" idx="1"/>
          </p:cNvCxnSpPr>
          <p:nvPr/>
        </p:nvCxnSpPr>
        <p:spPr bwMode="auto">
          <a:xfrm>
            <a:off x="2679376" y="5529934"/>
            <a:ext cx="1098308" cy="450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6"/>
            <a:endCxn id="12" idx="1"/>
          </p:cNvCxnSpPr>
          <p:nvPr/>
        </p:nvCxnSpPr>
        <p:spPr bwMode="auto">
          <a:xfrm>
            <a:off x="2695434" y="4017004"/>
            <a:ext cx="1082250" cy="1237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4" idx="6"/>
            <a:endCxn id="13" idx="1"/>
          </p:cNvCxnSpPr>
          <p:nvPr/>
        </p:nvCxnSpPr>
        <p:spPr bwMode="auto">
          <a:xfrm>
            <a:off x="2695434" y="4017004"/>
            <a:ext cx="1082250" cy="1963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9" idx="3"/>
            <a:endCxn id="14" idx="1"/>
          </p:cNvCxnSpPr>
          <p:nvPr/>
        </p:nvCxnSpPr>
        <p:spPr bwMode="auto">
          <a:xfrm>
            <a:off x="4380044" y="3654219"/>
            <a:ext cx="745328" cy="654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 flipV="1">
            <a:off x="4376936" y="4308823"/>
            <a:ext cx="748436" cy="17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12" idx="3"/>
            <a:endCxn id="14" idx="1"/>
          </p:cNvCxnSpPr>
          <p:nvPr/>
        </p:nvCxnSpPr>
        <p:spPr bwMode="auto">
          <a:xfrm flipV="1">
            <a:off x="4386778" y="4308823"/>
            <a:ext cx="738594" cy="946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3" idx="3"/>
            <a:endCxn id="14" idx="1"/>
          </p:cNvCxnSpPr>
          <p:nvPr/>
        </p:nvCxnSpPr>
        <p:spPr bwMode="auto">
          <a:xfrm flipV="1">
            <a:off x="4386778" y="4308823"/>
            <a:ext cx="738594" cy="1671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Oval 27"/>
          <p:cNvSpPr/>
          <p:nvPr/>
        </p:nvSpPr>
        <p:spPr bwMode="auto">
          <a:xfrm>
            <a:off x="6511984" y="4088488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708566" y="429583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5135214" y="5420118"/>
            <a:ext cx="609094" cy="4405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Arrow Connector 34"/>
          <p:cNvCxnSpPr>
            <a:stCxn id="9" idx="3"/>
            <a:endCxn id="34" idx="1"/>
          </p:cNvCxnSpPr>
          <p:nvPr/>
        </p:nvCxnSpPr>
        <p:spPr bwMode="auto">
          <a:xfrm>
            <a:off x="4380044" y="3654219"/>
            <a:ext cx="755170" cy="19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1" idx="3"/>
            <a:endCxn id="34" idx="1"/>
          </p:cNvCxnSpPr>
          <p:nvPr/>
        </p:nvCxnSpPr>
        <p:spPr bwMode="auto">
          <a:xfrm>
            <a:off x="4376936" y="4480429"/>
            <a:ext cx="758278" cy="115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2" idx="3"/>
            <a:endCxn id="34" idx="1"/>
          </p:cNvCxnSpPr>
          <p:nvPr/>
        </p:nvCxnSpPr>
        <p:spPr bwMode="auto">
          <a:xfrm>
            <a:off x="4386778" y="5254839"/>
            <a:ext cx="748436" cy="385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13" idx="3"/>
            <a:endCxn id="34" idx="1"/>
          </p:cNvCxnSpPr>
          <p:nvPr/>
        </p:nvCxnSpPr>
        <p:spPr bwMode="auto">
          <a:xfrm flipV="1">
            <a:off x="4386778" y="5640379"/>
            <a:ext cx="748436" cy="340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731358" y="5640416"/>
            <a:ext cx="832426" cy="16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6534776" y="5420044"/>
            <a:ext cx="440596" cy="44059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8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76742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  <a:p>
            <a:r>
              <a:rPr lang="en-US" dirty="0" smtClean="0"/>
              <a:t>Training data is </a:t>
            </a:r>
            <a:r>
              <a:rPr lang="en-US" dirty="0"/>
              <a:t> </a:t>
            </a:r>
            <a:r>
              <a:rPr lang="en-US" dirty="0" smtClean="0"/>
              <a:t>      . Parameters</a:t>
            </a:r>
          </a:p>
          <a:p>
            <a:r>
              <a:rPr lang="en-US" dirty="0" smtClean="0"/>
              <a:t>Loss function is</a:t>
            </a:r>
          </a:p>
          <a:p>
            <a:pPr lvl="1"/>
            <a:r>
              <a:rPr lang="en-US" dirty="0" smtClean="0"/>
              <a:t>E.g. square loss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53321"/>
            <a:ext cx="8128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14700"/>
            <a:ext cx="2667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21100"/>
            <a:ext cx="1625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235450"/>
            <a:ext cx="1930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optimize the neural net’s parameters?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Quantify how </a:t>
            </a:r>
            <a:r>
              <a:rPr lang="en-US" i="1" dirty="0" smtClean="0"/>
              <a:t>bad</a:t>
            </a:r>
            <a:r>
              <a:rPr lang="en-US" dirty="0" smtClean="0"/>
              <a:t> the current net is via </a:t>
            </a:r>
            <a:r>
              <a:rPr lang="en-US" i="1" dirty="0" smtClean="0"/>
              <a:t>loss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</a:p>
          <a:p>
            <a:r>
              <a:rPr lang="en-US" dirty="0" smtClean="0"/>
              <a:t>Training data is </a:t>
            </a:r>
            <a:r>
              <a:rPr lang="en-US" dirty="0"/>
              <a:t> </a:t>
            </a:r>
            <a:r>
              <a:rPr lang="en-US" dirty="0" smtClean="0"/>
              <a:t>      . Parameters</a:t>
            </a:r>
          </a:p>
          <a:p>
            <a:r>
              <a:rPr lang="en-US" dirty="0" smtClean="0"/>
              <a:t>Loss function is</a:t>
            </a:r>
            <a:endParaRPr lang="en-US" dirty="0"/>
          </a:p>
          <a:p>
            <a:pPr lvl="1"/>
            <a:r>
              <a:rPr lang="en-US" dirty="0" smtClean="0"/>
              <a:t>E.g. square loss</a:t>
            </a:r>
          </a:p>
          <a:p>
            <a:r>
              <a:rPr lang="en-US" dirty="0" smtClean="0"/>
              <a:t>Need to minimize the loss function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53321"/>
            <a:ext cx="812800" cy="393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14700"/>
            <a:ext cx="2667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721100"/>
            <a:ext cx="16256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235450"/>
            <a:ext cx="1930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0" name="Shape 338"/>
          <p:cNvSpPr/>
          <p:nvPr/>
        </p:nvSpPr>
        <p:spPr>
          <a:xfrm>
            <a:off x="2262314" y="209057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9"/>
          <p:cNvSpPr/>
          <p:nvPr/>
        </p:nvSpPr>
        <p:spPr>
          <a:xfrm>
            <a:off x="2262314" y="2597462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40"/>
          <p:cNvSpPr/>
          <p:nvPr/>
        </p:nvSpPr>
        <p:spPr>
          <a:xfrm>
            <a:off x="3923889" y="20906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33" name="Shape 341"/>
          <p:cNvSpPr/>
          <p:nvPr/>
        </p:nvSpPr>
        <p:spPr>
          <a:xfrm>
            <a:off x="5194089" y="2216664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4" name="Shape 342"/>
          <p:cNvCxnSpPr>
            <a:stCxn id="30" idx="3"/>
            <a:endCxn id="32" idx="1"/>
          </p:cNvCxnSpPr>
          <p:nvPr/>
        </p:nvCxnSpPr>
        <p:spPr>
          <a:xfrm>
            <a:off x="2769314" y="2344075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" name="Shape 343"/>
          <p:cNvCxnSpPr>
            <a:stCxn id="31" idx="3"/>
            <a:endCxn id="32" idx="1"/>
          </p:cNvCxnSpPr>
          <p:nvPr/>
        </p:nvCxnSpPr>
        <p:spPr>
          <a:xfrm rot="10800000" flipH="1">
            <a:off x="2769314" y="2344262"/>
            <a:ext cx="11547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6" name="Shape 344"/>
          <p:cNvCxnSpPr>
            <a:stCxn id="32" idx="3"/>
            <a:endCxn id="33" idx="1"/>
          </p:cNvCxnSpPr>
          <p:nvPr/>
        </p:nvCxnSpPr>
        <p:spPr>
          <a:xfrm>
            <a:off x="4478288" y="23441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7" name="Shape 345"/>
          <p:cNvCxnSpPr>
            <a:stCxn id="33" idx="3"/>
            <a:endCxn id="42" idx="1"/>
          </p:cNvCxnSpPr>
          <p:nvPr/>
        </p:nvCxnSpPr>
        <p:spPr>
          <a:xfrm>
            <a:off x="6027189" y="259751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8" name="Shape 347"/>
          <p:cNvSpPr/>
          <p:nvPr/>
        </p:nvSpPr>
        <p:spPr>
          <a:xfrm>
            <a:off x="3923939" y="25975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9" name="Shape 348"/>
          <p:cNvCxnSpPr>
            <a:stCxn id="30" idx="3"/>
            <a:endCxn id="38" idx="1"/>
          </p:cNvCxnSpPr>
          <p:nvPr/>
        </p:nvCxnSpPr>
        <p:spPr>
          <a:xfrm>
            <a:off x="2769314" y="2344075"/>
            <a:ext cx="1154700" cy="50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" name="Shape 349"/>
          <p:cNvCxnSpPr>
            <a:stCxn id="31" idx="3"/>
            <a:endCxn id="38" idx="1"/>
          </p:cNvCxnSpPr>
          <p:nvPr/>
        </p:nvCxnSpPr>
        <p:spPr>
          <a:xfrm>
            <a:off x="2769314" y="2850962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350"/>
          <p:cNvCxnSpPr>
            <a:stCxn id="38" idx="3"/>
            <a:endCxn id="33" idx="1"/>
          </p:cNvCxnSpPr>
          <p:nvPr/>
        </p:nvCxnSpPr>
        <p:spPr>
          <a:xfrm rot="10800000" flipH="1">
            <a:off x="4478338" y="25975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2" name="Shape 346"/>
          <p:cNvSpPr/>
          <p:nvPr/>
        </p:nvSpPr>
        <p:spPr>
          <a:xfrm>
            <a:off x="6536020" y="2344124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351"/>
          <p:cNvSpPr txBox="1"/>
          <p:nvPr/>
        </p:nvSpPr>
        <p:spPr>
          <a:xfrm>
            <a:off x="3047976" y="2978364"/>
            <a:ext cx="5973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inp</a:t>
            </a:r>
          </a:p>
        </p:txBody>
      </p:sp>
      <p:sp>
        <p:nvSpPr>
          <p:cNvPr id="44" name="Shape 352"/>
          <p:cNvSpPr txBox="1"/>
          <p:nvPr/>
        </p:nvSpPr>
        <p:spPr>
          <a:xfrm>
            <a:off x="4558514" y="2978364"/>
            <a:ext cx="7554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hid</a:t>
            </a:r>
          </a:p>
        </p:txBody>
      </p:sp>
      <p:sp>
        <p:nvSpPr>
          <p:cNvPr id="45" name="Shape 353"/>
          <p:cNvSpPr txBox="1"/>
          <p:nvPr/>
        </p:nvSpPr>
        <p:spPr>
          <a:xfrm>
            <a:off x="392393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hid</a:t>
            </a:r>
          </a:p>
        </p:txBody>
      </p:sp>
      <p:sp>
        <p:nvSpPr>
          <p:cNvPr id="46" name="Shape 354"/>
          <p:cNvSpPr txBox="1"/>
          <p:nvPr/>
        </p:nvSpPr>
        <p:spPr>
          <a:xfrm>
            <a:off x="529338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out</a:t>
            </a:r>
          </a:p>
        </p:txBody>
      </p:sp>
      <p:pic>
        <p:nvPicPr>
          <p:cNvPr id="47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39" y="4240664"/>
            <a:ext cx="2457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264" y="3670901"/>
            <a:ext cx="27908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951" y="4240664"/>
            <a:ext cx="24860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5901" y="4851826"/>
            <a:ext cx="21336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359"/>
          <p:cNvSpPr txBox="1"/>
          <p:nvPr/>
        </p:nvSpPr>
        <p:spPr>
          <a:xfrm>
            <a:off x="361364" y="5117451"/>
            <a:ext cx="2274000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Chain rule!</a:t>
            </a:r>
          </a:p>
        </p:txBody>
      </p:sp>
      <p:cxnSp>
        <p:nvCxnSpPr>
          <p:cNvPr id="52" name="Shape 360"/>
          <p:cNvCxnSpPr>
            <a:stCxn id="47" idx="3"/>
            <a:endCxn id="48" idx="1"/>
          </p:cNvCxnSpPr>
          <p:nvPr/>
        </p:nvCxnSpPr>
        <p:spPr>
          <a:xfrm rot="10800000" flipH="1">
            <a:off x="2727089" y="4266314"/>
            <a:ext cx="430200" cy="336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" name="Shape 361"/>
          <p:cNvCxnSpPr>
            <a:stCxn id="47" idx="3"/>
            <a:endCxn id="50" idx="1"/>
          </p:cNvCxnSpPr>
          <p:nvPr/>
        </p:nvCxnSpPr>
        <p:spPr>
          <a:xfrm>
            <a:off x="2727089" y="4602614"/>
            <a:ext cx="758700" cy="7683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" name="Shape 362"/>
          <p:cNvCxnSpPr>
            <a:stCxn id="48" idx="3"/>
            <a:endCxn id="49" idx="1"/>
          </p:cNvCxnSpPr>
          <p:nvPr/>
        </p:nvCxnSpPr>
        <p:spPr>
          <a:xfrm>
            <a:off x="5948089" y="4266214"/>
            <a:ext cx="709800" cy="526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" name="Shape 363"/>
          <p:cNvCxnSpPr>
            <a:stCxn id="50" idx="3"/>
            <a:endCxn id="49" idx="1"/>
          </p:cNvCxnSpPr>
          <p:nvPr/>
        </p:nvCxnSpPr>
        <p:spPr>
          <a:xfrm rot="10800000" flipH="1">
            <a:off x="5619501" y="4793139"/>
            <a:ext cx="1038600" cy="577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" name="Shape 364"/>
          <p:cNvCxnSpPr/>
          <p:nvPr/>
        </p:nvCxnSpPr>
        <p:spPr>
          <a:xfrm rot="10800000" flipH="1">
            <a:off x="3189164" y="4822038"/>
            <a:ext cx="2753700" cy="9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43251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cxnSp>
        <p:nvCxnSpPr>
          <p:cNvPr id="74" name="Shape 387"/>
          <p:cNvCxnSpPr>
            <a:stCxn id="78" idx="3"/>
            <a:endCxn id="79" idx="1"/>
          </p:cNvCxnSpPr>
          <p:nvPr/>
        </p:nvCxnSpPr>
        <p:spPr>
          <a:xfrm rot="10800000" flipH="1">
            <a:off x="3043151" y="4193175"/>
            <a:ext cx="521400" cy="5481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390"/>
          <p:cNvCxnSpPr>
            <a:stCxn id="78" idx="3"/>
            <a:endCxn id="80" idx="1"/>
          </p:cNvCxnSpPr>
          <p:nvPr/>
        </p:nvCxnSpPr>
        <p:spPr>
          <a:xfrm>
            <a:off x="3043151" y="4741275"/>
            <a:ext cx="600900" cy="6612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392"/>
          <p:cNvCxnSpPr>
            <a:stCxn id="79" idx="3"/>
            <a:endCxn id="82" idx="1"/>
          </p:cNvCxnSpPr>
          <p:nvPr/>
        </p:nvCxnSpPr>
        <p:spPr>
          <a:xfrm>
            <a:off x="5796325" y="4193313"/>
            <a:ext cx="290100" cy="659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394"/>
          <p:cNvCxnSpPr>
            <a:stCxn id="80" idx="3"/>
            <a:endCxn id="82" idx="1"/>
          </p:cNvCxnSpPr>
          <p:nvPr/>
        </p:nvCxnSpPr>
        <p:spPr>
          <a:xfrm rot="10800000" flipH="1">
            <a:off x="5680975" y="4852800"/>
            <a:ext cx="405600" cy="549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8" name="Shape 388"/>
          <p:cNvPicPr preferRelativeResize="0"/>
          <p:nvPr/>
        </p:nvPicPr>
        <p:blipFill rotWithShape="1">
          <a:blip r:embed="rId3">
            <a:alphaModFix/>
          </a:blip>
          <a:srcRect l="2624" r="2291"/>
          <a:stretch/>
        </p:blipFill>
        <p:spPr>
          <a:xfrm>
            <a:off x="1" y="4374563"/>
            <a:ext cx="30431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389"/>
          <p:cNvPicPr preferRelativeResize="0"/>
          <p:nvPr/>
        </p:nvPicPr>
        <p:blipFill rotWithShape="1">
          <a:blip r:embed="rId4">
            <a:alphaModFix/>
          </a:blip>
          <a:srcRect l="5182" r="2931"/>
          <a:stretch/>
        </p:blipFill>
        <p:spPr>
          <a:xfrm>
            <a:off x="3564626" y="3574188"/>
            <a:ext cx="2231699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391"/>
          <p:cNvPicPr preferRelativeResize="0"/>
          <p:nvPr/>
        </p:nvPicPr>
        <p:blipFill rotWithShape="1">
          <a:blip r:embed="rId5">
            <a:alphaModFix/>
          </a:blip>
          <a:srcRect r="7817"/>
          <a:stretch/>
        </p:blipFill>
        <p:spPr>
          <a:xfrm>
            <a:off x="3643975" y="4902338"/>
            <a:ext cx="203700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395"/>
          <p:cNvCxnSpPr/>
          <p:nvPr/>
        </p:nvCxnSpPr>
        <p:spPr>
          <a:xfrm>
            <a:off x="3546626" y="4851225"/>
            <a:ext cx="2231700" cy="12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82" name="Shape 3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6463" y="4319338"/>
            <a:ext cx="30575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338"/>
          <p:cNvSpPr/>
          <p:nvPr/>
        </p:nvSpPr>
        <p:spPr>
          <a:xfrm>
            <a:off x="2262314" y="209057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9"/>
          <p:cNvSpPr/>
          <p:nvPr/>
        </p:nvSpPr>
        <p:spPr>
          <a:xfrm>
            <a:off x="2262314" y="2597462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40"/>
          <p:cNvSpPr/>
          <p:nvPr/>
        </p:nvSpPr>
        <p:spPr>
          <a:xfrm>
            <a:off x="3923889" y="20906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32" name="Shape 341"/>
          <p:cNvSpPr/>
          <p:nvPr/>
        </p:nvSpPr>
        <p:spPr>
          <a:xfrm>
            <a:off x="5194089" y="2216664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3" name="Shape 342"/>
          <p:cNvCxnSpPr>
            <a:stCxn id="29" idx="3"/>
            <a:endCxn id="31" idx="1"/>
          </p:cNvCxnSpPr>
          <p:nvPr/>
        </p:nvCxnSpPr>
        <p:spPr>
          <a:xfrm>
            <a:off x="2769314" y="2344075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4" name="Shape 343"/>
          <p:cNvCxnSpPr>
            <a:stCxn id="30" idx="3"/>
            <a:endCxn id="31" idx="1"/>
          </p:cNvCxnSpPr>
          <p:nvPr/>
        </p:nvCxnSpPr>
        <p:spPr>
          <a:xfrm rot="10800000" flipH="1">
            <a:off x="2769314" y="2344262"/>
            <a:ext cx="1154700" cy="50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" name="Shape 344"/>
          <p:cNvCxnSpPr>
            <a:stCxn id="31" idx="3"/>
            <a:endCxn id="32" idx="1"/>
          </p:cNvCxnSpPr>
          <p:nvPr/>
        </p:nvCxnSpPr>
        <p:spPr>
          <a:xfrm>
            <a:off x="4478288" y="23441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6" name="Shape 345"/>
          <p:cNvCxnSpPr>
            <a:stCxn id="32" idx="3"/>
            <a:endCxn id="41" idx="1"/>
          </p:cNvCxnSpPr>
          <p:nvPr/>
        </p:nvCxnSpPr>
        <p:spPr>
          <a:xfrm>
            <a:off x="6027189" y="259751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7" name="Shape 347"/>
          <p:cNvSpPr/>
          <p:nvPr/>
        </p:nvSpPr>
        <p:spPr>
          <a:xfrm>
            <a:off x="3923939" y="2597514"/>
            <a:ext cx="554399" cy="5069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38" name="Shape 348"/>
          <p:cNvCxnSpPr>
            <a:stCxn id="29" idx="3"/>
            <a:endCxn id="37" idx="1"/>
          </p:cNvCxnSpPr>
          <p:nvPr/>
        </p:nvCxnSpPr>
        <p:spPr>
          <a:xfrm>
            <a:off x="2769314" y="2344075"/>
            <a:ext cx="1154700" cy="50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9" name="Shape 349"/>
          <p:cNvCxnSpPr>
            <a:stCxn id="30" idx="3"/>
            <a:endCxn id="37" idx="1"/>
          </p:cNvCxnSpPr>
          <p:nvPr/>
        </p:nvCxnSpPr>
        <p:spPr>
          <a:xfrm>
            <a:off x="2769314" y="2850962"/>
            <a:ext cx="115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0" name="Shape 350"/>
          <p:cNvCxnSpPr>
            <a:stCxn id="37" idx="3"/>
            <a:endCxn id="32" idx="1"/>
          </p:cNvCxnSpPr>
          <p:nvPr/>
        </p:nvCxnSpPr>
        <p:spPr>
          <a:xfrm rot="10800000" flipH="1">
            <a:off x="4478338" y="2597514"/>
            <a:ext cx="715800" cy="25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1" name="Shape 346"/>
          <p:cNvSpPr/>
          <p:nvPr/>
        </p:nvSpPr>
        <p:spPr>
          <a:xfrm>
            <a:off x="6536020" y="2344124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351"/>
          <p:cNvSpPr txBox="1"/>
          <p:nvPr/>
        </p:nvSpPr>
        <p:spPr>
          <a:xfrm>
            <a:off x="3047976" y="2978364"/>
            <a:ext cx="5973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inp</a:t>
            </a:r>
          </a:p>
        </p:txBody>
      </p:sp>
      <p:sp>
        <p:nvSpPr>
          <p:cNvPr id="43" name="Shape 352"/>
          <p:cNvSpPr txBox="1"/>
          <p:nvPr/>
        </p:nvSpPr>
        <p:spPr>
          <a:xfrm>
            <a:off x="4558514" y="2978364"/>
            <a:ext cx="7554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  <a:r>
              <a:rPr lang="en" sz="1800" baseline="-25000"/>
              <a:t>hid</a:t>
            </a:r>
          </a:p>
        </p:txBody>
      </p:sp>
      <p:sp>
        <p:nvSpPr>
          <p:cNvPr id="44" name="Shape 353"/>
          <p:cNvSpPr txBox="1"/>
          <p:nvPr/>
        </p:nvSpPr>
        <p:spPr>
          <a:xfrm>
            <a:off x="392393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hid</a:t>
            </a:r>
          </a:p>
        </p:txBody>
      </p:sp>
      <p:sp>
        <p:nvSpPr>
          <p:cNvPr id="45" name="Shape 354"/>
          <p:cNvSpPr txBox="1"/>
          <p:nvPr/>
        </p:nvSpPr>
        <p:spPr>
          <a:xfrm>
            <a:off x="5293389" y="2978364"/>
            <a:ext cx="634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</a:t>
            </a:r>
            <a:r>
              <a:rPr lang="en" sz="1800" baseline="-2500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66217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</a:t>
            </a:r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80" y="1579518"/>
            <a:ext cx="8229600" cy="3886200"/>
          </a:xfrm>
        </p:spPr>
        <p:txBody>
          <a:bodyPr/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Can calculate derivatives </a:t>
            </a:r>
            <a:r>
              <a:rPr lang="en" b="1" dirty="0" smtClean="0"/>
              <a:t>automatically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Opportunities for </a:t>
            </a:r>
            <a:r>
              <a:rPr lang="en" b="1" dirty="0" smtClean="0"/>
              <a:t>parallelism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Re-using intermediate values and other efficiencies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Painful DIY - if only there was a framework...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7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Implementing Neural Nets with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5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Frameworks for Implementing Neural Networks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42" y="2102995"/>
            <a:ext cx="2509558" cy="224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616" y="2941493"/>
            <a:ext cx="2341784" cy="5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642" y="5229227"/>
            <a:ext cx="3028558" cy="14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779" y="2630343"/>
            <a:ext cx="1726421" cy="117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0678" y="5435543"/>
            <a:ext cx="1520322" cy="1041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9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Today: Google </a:t>
            </a:r>
            <a:r>
              <a:rPr lang="en" dirty="0" smtClean="0"/>
              <a:t>TensorFlow</a:t>
            </a:r>
            <a:endParaRPr lang="en" dirty="0"/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504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Use TF to describe computations as </a:t>
            </a:r>
            <a:r>
              <a:rPr lang="en" dirty="0" smtClean="0"/>
              <a:t>a </a:t>
            </a:r>
            <a:r>
              <a:rPr lang="en" b="1" dirty="0" smtClean="0"/>
              <a:t>graph</a:t>
            </a:r>
            <a:endParaRPr lang="en" b="1" dirty="0"/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TF </a:t>
            </a:r>
            <a:r>
              <a:rPr lang="en" b="1" dirty="0"/>
              <a:t>schedules</a:t>
            </a:r>
            <a:r>
              <a:rPr lang="en" dirty="0"/>
              <a:t> computations on devices - CPU, GPU...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/>
              <a:t>Performs </a:t>
            </a:r>
            <a:r>
              <a:rPr lang="en" b="1" dirty="0"/>
              <a:t>automatic differentiation</a:t>
            </a:r>
            <a:r>
              <a:rPr lang="en" dirty="0"/>
              <a:t> (like JuMP!)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" dirty="0" smtClean="0"/>
              <a:t>Python </a:t>
            </a:r>
            <a:r>
              <a:rPr lang="en" dirty="0"/>
              <a:t>is easy to use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4800600"/>
            <a:ext cx="213360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08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</a:t>
            </a:r>
            <a:r>
              <a:rPr lang="en-US" dirty="0" smtClean="0"/>
              <a:t>: Supervised learning &amp; NNs </a:t>
            </a:r>
            <a:r>
              <a:rPr lang="en-US" u="sng" dirty="0" smtClean="0"/>
              <a:t>Coding:</a:t>
            </a:r>
            <a:r>
              <a:rPr lang="en-US" dirty="0" smtClean="0"/>
              <a:t> classification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</a:t>
            </a:r>
            <a:r>
              <a:rPr lang="en-US" dirty="0" smtClean="0"/>
              <a:t>: Unsupervised learning        </a:t>
            </a:r>
            <a:r>
              <a:rPr lang="en-US" u="sng" dirty="0" smtClean="0"/>
              <a:t>Coding:</a:t>
            </a:r>
            <a:r>
              <a:rPr lang="en-US" dirty="0" smtClean="0"/>
              <a:t> auto-encoder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Theory:</a:t>
            </a:r>
            <a:r>
              <a:rPr lang="en-US" dirty="0" smtClean="0"/>
              <a:t> Deep Learning</a:t>
            </a:r>
          </a:p>
          <a:p>
            <a:pPr marL="400050" lvl="1" indent="0">
              <a:buNone/>
            </a:pPr>
            <a:r>
              <a:rPr lang="en-US" sz="3200" dirty="0" smtClean="0"/>
              <a:t> </a:t>
            </a:r>
            <a:r>
              <a:rPr lang="en-US" sz="3200" u="sng" dirty="0" smtClean="0"/>
              <a:t>Coding:</a:t>
            </a:r>
            <a:r>
              <a:rPr lang="en-US" sz="3200" dirty="0" smtClean="0"/>
              <a:t> MNIST with </a:t>
            </a:r>
            <a:r>
              <a:rPr lang="en-US" sz="3200" dirty="0" err="1" smtClean="0"/>
              <a:t>ConvNets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Theory:</a:t>
            </a:r>
            <a:r>
              <a:rPr lang="en-US" dirty="0" smtClean="0"/>
              <a:t> Deep Reinforcement Learning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406775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1 - Nonlinear </a:t>
            </a:r>
            <a:r>
              <a:rPr lang="en-US" dirty="0" smtClean="0"/>
              <a:t>classification</a:t>
            </a:r>
            <a:endParaRPr lang="en" dirty="0"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37646" y="2016044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Goal</a:t>
            </a:r>
            <a:r>
              <a:rPr lang="en" dirty="0"/>
              <a:t>: approximate an </a:t>
            </a:r>
            <a:r>
              <a:rPr lang="en" dirty="0" smtClean="0"/>
              <a:t>unknown</a:t>
            </a:r>
            <a:r>
              <a:rPr lang="en-US" dirty="0" smtClean="0"/>
              <a:t> non-linear</a:t>
            </a:r>
            <a:r>
              <a:rPr lang="en" dirty="0" smtClean="0"/>
              <a:t> </a:t>
            </a:r>
            <a:r>
              <a:rPr lang="en-US" dirty="0" smtClean="0"/>
              <a:t>classifier </a:t>
            </a:r>
            <a:r>
              <a:rPr lang="en" dirty="0" smtClean="0"/>
              <a:t>from </a:t>
            </a:r>
            <a:r>
              <a:rPr lang="en" dirty="0"/>
              <a:t>data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Plan</a:t>
            </a:r>
            <a:r>
              <a:rPr lang="en" dirty="0"/>
              <a:t>: generate data, create ANN, fit it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Live coding</a:t>
            </a:r>
            <a:r>
              <a:rPr lang="en" dirty="0"/>
              <a:t> in IPython - follow along!</a:t>
            </a:r>
          </a:p>
          <a:p>
            <a:pPr marL="457200" lvl="0" indent="-228600" rtl="0">
              <a:lnSpc>
                <a:spcPct val="140000"/>
              </a:lnSpc>
              <a:spcBef>
                <a:spcPts val="0"/>
              </a:spcBef>
            </a:pPr>
            <a:r>
              <a:rPr lang="en" b="1" dirty="0"/>
              <a:t>Play</a:t>
            </a:r>
            <a:r>
              <a:rPr lang="en" dirty="0"/>
              <a:t> with extending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979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Non-linear classification</a:t>
            </a:r>
            <a:endParaRPr lang="en-US" dirty="0"/>
          </a:p>
        </p:txBody>
      </p:sp>
      <p:sp>
        <p:nvSpPr>
          <p:cNvPr id="4" name="Shape 436"/>
          <p:cNvSpPr/>
          <p:nvPr/>
        </p:nvSpPr>
        <p:spPr>
          <a:xfrm>
            <a:off x="641641" y="3346870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437"/>
          <p:cNvSpPr txBox="1"/>
          <p:nvPr/>
        </p:nvSpPr>
        <p:spPr>
          <a:xfrm>
            <a:off x="279091" y="5517535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sp>
        <p:nvSpPr>
          <p:cNvPr id="6" name="Shape 438"/>
          <p:cNvSpPr/>
          <p:nvPr/>
        </p:nvSpPr>
        <p:spPr>
          <a:xfrm>
            <a:off x="3385928" y="273081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7" name="Shape 439"/>
          <p:cNvSpPr/>
          <p:nvPr/>
        </p:nvSpPr>
        <p:spPr>
          <a:xfrm>
            <a:off x="3385928" y="450366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8" name="Shape 440"/>
          <p:cNvSpPr/>
          <p:nvPr/>
        </p:nvSpPr>
        <p:spPr>
          <a:xfrm>
            <a:off x="3385928" y="3617235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9" name="Shape 441"/>
          <p:cNvSpPr/>
          <p:nvPr/>
        </p:nvSpPr>
        <p:spPr>
          <a:xfrm>
            <a:off x="5867400" y="320040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 dirty="0"/>
              <a:t>f</a:t>
            </a:r>
          </a:p>
        </p:txBody>
      </p:sp>
      <p:sp>
        <p:nvSpPr>
          <p:cNvPr id="10" name="Shape 442"/>
          <p:cNvSpPr txBox="1"/>
          <p:nvPr/>
        </p:nvSpPr>
        <p:spPr>
          <a:xfrm>
            <a:off x="3186428" y="5457910"/>
            <a:ext cx="1232099" cy="70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11" name="Shape 443"/>
          <p:cNvSpPr txBox="1"/>
          <p:nvPr/>
        </p:nvSpPr>
        <p:spPr>
          <a:xfrm>
            <a:off x="5638800" y="5486400"/>
            <a:ext cx="1374947" cy="714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/>
              <a:t>SOFTMAX </a:t>
            </a:r>
            <a:r>
              <a:rPr lang="en" sz="1800" dirty="0" smtClean="0"/>
              <a:t>OUTPUT </a:t>
            </a:r>
            <a:r>
              <a:rPr lang="en" sz="1800" dirty="0"/>
              <a:t>LAYER</a:t>
            </a:r>
          </a:p>
        </p:txBody>
      </p:sp>
      <p:cxnSp>
        <p:nvCxnSpPr>
          <p:cNvPr id="12" name="Shape 444"/>
          <p:cNvCxnSpPr>
            <a:stCxn id="4" idx="3"/>
            <a:endCxn id="8" idx="1"/>
          </p:cNvCxnSpPr>
          <p:nvPr/>
        </p:nvCxnSpPr>
        <p:spPr>
          <a:xfrm>
            <a:off x="1148641" y="3600370"/>
            <a:ext cx="2237400" cy="39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3" name="Shape 445"/>
          <p:cNvCxnSpPr>
            <a:stCxn id="7" idx="3"/>
            <a:endCxn id="9" idx="1"/>
          </p:cNvCxnSpPr>
          <p:nvPr/>
        </p:nvCxnSpPr>
        <p:spPr>
          <a:xfrm flipV="1">
            <a:off x="4219028" y="3581250"/>
            <a:ext cx="1648372" cy="13032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4" name="Shape 446"/>
          <p:cNvCxnSpPr>
            <a:stCxn id="8" idx="3"/>
            <a:endCxn id="9" idx="1"/>
          </p:cNvCxnSpPr>
          <p:nvPr/>
        </p:nvCxnSpPr>
        <p:spPr>
          <a:xfrm flipV="1">
            <a:off x="4219028" y="3581250"/>
            <a:ext cx="1648372" cy="4168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5" name="Shape 447"/>
          <p:cNvCxnSpPr>
            <a:stCxn id="6" idx="3"/>
            <a:endCxn id="9" idx="1"/>
          </p:cNvCxnSpPr>
          <p:nvPr/>
        </p:nvCxnSpPr>
        <p:spPr>
          <a:xfrm>
            <a:off x="4219028" y="3111660"/>
            <a:ext cx="1648372" cy="4695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6" name="Shape 448"/>
          <p:cNvCxnSpPr>
            <a:stCxn id="9" idx="3"/>
            <a:endCxn id="17" idx="1"/>
          </p:cNvCxnSpPr>
          <p:nvPr/>
        </p:nvCxnSpPr>
        <p:spPr>
          <a:xfrm>
            <a:off x="6700500" y="3581250"/>
            <a:ext cx="1376700" cy="250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7" name="Shape 449"/>
          <p:cNvSpPr/>
          <p:nvPr/>
        </p:nvSpPr>
        <p:spPr>
          <a:xfrm>
            <a:off x="8077200" y="3352800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Y</a:t>
            </a:r>
            <a:endParaRPr dirty="0"/>
          </a:p>
        </p:txBody>
      </p:sp>
      <p:sp>
        <p:nvSpPr>
          <p:cNvPr id="18" name="Shape 450"/>
          <p:cNvSpPr txBox="1"/>
          <p:nvPr/>
        </p:nvSpPr>
        <p:spPr>
          <a:xfrm>
            <a:off x="7710616" y="5556147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cxnSp>
        <p:nvCxnSpPr>
          <p:cNvPr id="19" name="Shape 451"/>
          <p:cNvCxnSpPr>
            <a:stCxn id="4" idx="3"/>
            <a:endCxn id="6" idx="1"/>
          </p:cNvCxnSpPr>
          <p:nvPr/>
        </p:nvCxnSpPr>
        <p:spPr>
          <a:xfrm rot="10800000" flipH="1">
            <a:off x="1148641" y="3111670"/>
            <a:ext cx="2237400" cy="48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0" name="Shape 452"/>
          <p:cNvCxnSpPr>
            <a:stCxn id="4" idx="3"/>
            <a:endCxn id="7" idx="1"/>
          </p:cNvCxnSpPr>
          <p:nvPr/>
        </p:nvCxnSpPr>
        <p:spPr>
          <a:xfrm>
            <a:off x="1148641" y="3600370"/>
            <a:ext cx="2237400" cy="128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1" name="Shape 453"/>
          <p:cNvSpPr/>
          <p:nvPr/>
        </p:nvSpPr>
        <p:spPr>
          <a:xfrm>
            <a:off x="3073024" y="4258538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454"/>
          <p:cNvCxnSpPr>
            <a:stCxn id="21" idx="2"/>
            <a:endCxn id="7" idx="1"/>
          </p:cNvCxnSpPr>
          <p:nvPr/>
        </p:nvCxnSpPr>
        <p:spPr>
          <a:xfrm>
            <a:off x="3229474" y="4571438"/>
            <a:ext cx="156600" cy="313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3" name="Shape 455"/>
          <p:cNvSpPr/>
          <p:nvPr/>
        </p:nvSpPr>
        <p:spPr>
          <a:xfrm>
            <a:off x="3073024" y="3398326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456"/>
          <p:cNvCxnSpPr>
            <a:stCxn id="23" idx="2"/>
            <a:endCxn id="8" idx="1"/>
          </p:cNvCxnSpPr>
          <p:nvPr/>
        </p:nvCxnSpPr>
        <p:spPr>
          <a:xfrm>
            <a:off x="3229474" y="3711226"/>
            <a:ext cx="156600" cy="2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5" name="Shape 457"/>
          <p:cNvSpPr/>
          <p:nvPr/>
        </p:nvSpPr>
        <p:spPr>
          <a:xfrm>
            <a:off x="3073024" y="2578376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458"/>
          <p:cNvCxnSpPr>
            <a:stCxn id="25" idx="2"/>
            <a:endCxn id="6" idx="1"/>
          </p:cNvCxnSpPr>
          <p:nvPr/>
        </p:nvCxnSpPr>
        <p:spPr>
          <a:xfrm>
            <a:off x="3229474" y="2891276"/>
            <a:ext cx="156600" cy="22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7" name="Shape 459"/>
          <p:cNvSpPr/>
          <p:nvPr/>
        </p:nvSpPr>
        <p:spPr>
          <a:xfrm>
            <a:off x="5257800" y="2895600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460"/>
          <p:cNvCxnSpPr>
            <a:stCxn id="27" idx="3"/>
            <a:endCxn id="9" idx="1"/>
          </p:cNvCxnSpPr>
          <p:nvPr/>
        </p:nvCxnSpPr>
        <p:spPr>
          <a:xfrm>
            <a:off x="5570699" y="3052050"/>
            <a:ext cx="296701" cy="52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9" name="Shape 461"/>
          <p:cNvSpPr/>
          <p:nvPr/>
        </p:nvSpPr>
        <p:spPr>
          <a:xfrm>
            <a:off x="641653" y="4201745"/>
            <a:ext cx="506999" cy="506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62"/>
          <p:cNvCxnSpPr>
            <a:stCxn id="29" idx="3"/>
            <a:endCxn id="6" idx="1"/>
          </p:cNvCxnSpPr>
          <p:nvPr/>
        </p:nvCxnSpPr>
        <p:spPr>
          <a:xfrm rot="10800000" flipH="1">
            <a:off x="1148653" y="3111545"/>
            <a:ext cx="2237400" cy="134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1" name="Shape 463"/>
          <p:cNvCxnSpPr>
            <a:stCxn id="29" idx="3"/>
            <a:endCxn id="8" idx="1"/>
          </p:cNvCxnSpPr>
          <p:nvPr/>
        </p:nvCxnSpPr>
        <p:spPr>
          <a:xfrm rot="10800000" flipH="1">
            <a:off x="1148653" y="3998045"/>
            <a:ext cx="2237400" cy="45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2" name="Shape 464"/>
          <p:cNvCxnSpPr>
            <a:stCxn id="29" idx="3"/>
            <a:endCxn id="7" idx="1"/>
          </p:cNvCxnSpPr>
          <p:nvPr/>
        </p:nvCxnSpPr>
        <p:spPr>
          <a:xfrm>
            <a:off x="1148653" y="4455245"/>
            <a:ext cx="2237400" cy="42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7" name="Shape 441"/>
          <p:cNvSpPr/>
          <p:nvPr/>
        </p:nvSpPr>
        <p:spPr>
          <a:xfrm>
            <a:off x="5867400" y="4114800"/>
            <a:ext cx="833100" cy="7616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 dirty="0"/>
              <a:t>f</a:t>
            </a:r>
          </a:p>
        </p:txBody>
      </p:sp>
      <p:cxnSp>
        <p:nvCxnSpPr>
          <p:cNvPr id="38" name="Shape 447"/>
          <p:cNvCxnSpPr>
            <a:stCxn id="6" idx="3"/>
            <a:endCxn id="37" idx="1"/>
          </p:cNvCxnSpPr>
          <p:nvPr/>
        </p:nvCxnSpPr>
        <p:spPr>
          <a:xfrm>
            <a:off x="4219028" y="3111660"/>
            <a:ext cx="1648372" cy="13839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446"/>
          <p:cNvCxnSpPr>
            <a:stCxn id="8" idx="3"/>
            <a:endCxn id="37" idx="1"/>
          </p:cNvCxnSpPr>
          <p:nvPr/>
        </p:nvCxnSpPr>
        <p:spPr>
          <a:xfrm>
            <a:off x="4219028" y="3998085"/>
            <a:ext cx="1648372" cy="49756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4" name="Shape 445"/>
          <p:cNvCxnSpPr>
            <a:stCxn id="7" idx="3"/>
            <a:endCxn id="37" idx="1"/>
          </p:cNvCxnSpPr>
          <p:nvPr/>
        </p:nvCxnSpPr>
        <p:spPr>
          <a:xfrm flipV="1">
            <a:off x="4219028" y="4495650"/>
            <a:ext cx="1648372" cy="3888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8" name="Shape 449"/>
          <p:cNvSpPr/>
          <p:nvPr/>
        </p:nvSpPr>
        <p:spPr>
          <a:xfrm>
            <a:off x="8077200" y="4267200"/>
            <a:ext cx="506999" cy="506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N</a:t>
            </a:r>
            <a:endParaRPr dirty="0"/>
          </a:p>
        </p:txBody>
      </p:sp>
      <p:cxnSp>
        <p:nvCxnSpPr>
          <p:cNvPr id="49" name="Shape 448"/>
          <p:cNvCxnSpPr>
            <a:stCxn id="37" idx="3"/>
            <a:endCxn id="48" idx="1"/>
          </p:cNvCxnSpPr>
          <p:nvPr/>
        </p:nvCxnSpPr>
        <p:spPr>
          <a:xfrm>
            <a:off x="6700500" y="4495650"/>
            <a:ext cx="1376700" cy="250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3" name="Shape 459"/>
          <p:cNvSpPr/>
          <p:nvPr/>
        </p:nvSpPr>
        <p:spPr>
          <a:xfrm>
            <a:off x="5334000" y="4953000"/>
            <a:ext cx="312899" cy="31289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460"/>
          <p:cNvCxnSpPr>
            <a:endCxn id="37" idx="1"/>
          </p:cNvCxnSpPr>
          <p:nvPr/>
        </p:nvCxnSpPr>
        <p:spPr>
          <a:xfrm flipV="1">
            <a:off x="5638800" y="4495650"/>
            <a:ext cx="228600" cy="6097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1764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/>
              <a:t>s</a:t>
            </a:r>
            <a:r>
              <a:rPr lang="en-US" dirty="0" err="1" smtClean="0"/>
              <a:t>oftmax</a:t>
            </a:r>
            <a:r>
              <a:rPr lang="en-US" dirty="0" smtClean="0"/>
              <a:t>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Generalization of logistic function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Squashes a bunch of arbitrarily real numbers into a prob. distribution</a:t>
            </a:r>
          </a:p>
          <a:p>
            <a:r>
              <a:rPr lang="en-US" dirty="0" smtClean="0"/>
              <a:t>Think of this as yet another </a:t>
            </a:r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52750"/>
            <a:ext cx="2971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dirty="0" smtClean="0"/>
              <a:t>cross-entropy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we’re comparing a prob. distribution to true 1-hot encoding, we’ll use the </a:t>
            </a:r>
            <a:r>
              <a:rPr lang="en-US" i="1" dirty="0" smtClean="0"/>
              <a:t>cross-entropy </a:t>
            </a:r>
            <a:r>
              <a:rPr lang="en-US" dirty="0" smtClean="0"/>
              <a:t>function as the loss: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0"/>
            <a:ext cx="4851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changing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the number of training points</a:t>
            </a:r>
          </a:p>
          <a:p>
            <a:pPr lvl="1"/>
            <a:r>
              <a:rPr lang="is-IS" dirty="0"/>
              <a:t>t</a:t>
            </a:r>
            <a:r>
              <a:rPr lang="is-IS" dirty="0" smtClean="0"/>
              <a:t>he number of hidden neurons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input layer activation function</a:t>
            </a:r>
          </a:p>
          <a:p>
            <a:pPr lvl="1"/>
            <a:r>
              <a:rPr lang="en-US" dirty="0" smtClean="0"/>
              <a:t>Gradient Descent’s learning rate</a:t>
            </a:r>
          </a:p>
          <a:p>
            <a:pPr lvl="1"/>
            <a:r>
              <a:rPr lang="en-US" dirty="0" smtClean="0"/>
              <a:t>the optimization algorithm 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Unsupervised learning &amp; data representation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096000"/>
            <a:ext cx="515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www.mit.edu</a:t>
            </a:r>
            <a:r>
              <a:rPr lang="en-US" dirty="0"/>
              <a:t>/~9.520/fall16/Classes/</a:t>
            </a:r>
            <a:r>
              <a:rPr lang="en-US" dirty="0" err="1"/>
              <a:t>ldr.html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ML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algorithms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Lots of labeled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1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ML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Learning algorithms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Lots of </a:t>
            </a:r>
            <a:r>
              <a:rPr lang="en-US" b="1" dirty="0" smtClean="0">
                <a:solidFill>
                  <a:srgbClr val="FF0000"/>
                </a:solidFill>
              </a:rPr>
              <a:t>labeled(!!)</a:t>
            </a:r>
            <a:r>
              <a:rPr lang="en-US" dirty="0" smtClean="0"/>
              <a:t>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3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unsupervised?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Labeled data is expensive to get</a:t>
            </a:r>
          </a:p>
          <a:p>
            <a:pPr lvl="1"/>
            <a:r>
              <a:rPr lang="en-US" dirty="0" smtClean="0"/>
              <a:t>Unlabeled data cheaper / widely available</a:t>
            </a:r>
          </a:p>
          <a:p>
            <a:r>
              <a:rPr lang="en-US" dirty="0" smtClean="0"/>
              <a:t>Different goals:</a:t>
            </a:r>
          </a:p>
          <a:p>
            <a:pPr lvl="1"/>
            <a:r>
              <a:rPr lang="en-US" dirty="0" smtClean="0"/>
              <a:t>Cluster analysis</a:t>
            </a:r>
          </a:p>
          <a:p>
            <a:pPr lvl="1"/>
            <a:r>
              <a:rPr lang="en-US" dirty="0" smtClean="0"/>
              <a:t>Embedding data in new vector spaces</a:t>
            </a:r>
          </a:p>
          <a:p>
            <a:pPr lvl="1"/>
            <a:r>
              <a:rPr lang="en-US" dirty="0" smtClean="0"/>
              <a:t>Compression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Finding </a:t>
            </a:r>
            <a:r>
              <a:rPr lang="is-IS" i="1" dirty="0" smtClean="0"/>
              <a:t>good representations</a:t>
            </a:r>
            <a:r>
              <a:rPr lang="is-IS" dirty="0" smtClean="0"/>
              <a:t> can improve 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2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unsupervised?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Finding </a:t>
            </a:r>
            <a:r>
              <a:rPr lang="is-IS" i="1" dirty="0" smtClean="0"/>
              <a:t>good representations</a:t>
            </a:r>
            <a:r>
              <a:rPr lang="is-IS" dirty="0" smtClean="0"/>
              <a:t> can improve Supervised Learning</a:t>
            </a:r>
            <a:endParaRPr lang="en-US" dirty="0"/>
          </a:p>
        </p:txBody>
      </p:sp>
      <p:pic>
        <p:nvPicPr>
          <p:cNvPr id="4" name="Picture 3" descr="Screen Shot 2017-01-25 at 11.58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0400"/>
            <a:ext cx="566682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Supervised Learning and Neural 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9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Example:</a:t>
            </a:r>
            <a:r>
              <a:rPr lang="en" dirty="0" smtClean="0"/>
              <a:t> </a:t>
            </a:r>
            <a:r>
              <a:rPr lang="en" dirty="0"/>
              <a:t>autoencoders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246922" y="2067918"/>
            <a:ext cx="8520599" cy="532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dirty="0"/>
              <a:t>Images </a:t>
            </a:r>
            <a:r>
              <a:rPr lang="en-US" sz="2400" dirty="0" smtClean="0"/>
              <a:t>are </a:t>
            </a:r>
            <a:r>
              <a:rPr lang="en" sz="2400" b="1" dirty="0" smtClean="0"/>
              <a:t>high-dimensional </a:t>
            </a:r>
            <a:r>
              <a:rPr lang="en" sz="2400" b="1" dirty="0"/>
              <a:t>vectors </a:t>
            </a:r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b="1" dirty="0"/>
              <a:t>Hypothesis</a:t>
            </a:r>
            <a:r>
              <a:rPr lang="en" sz="2400" dirty="0"/>
              <a:t>: can </a:t>
            </a:r>
            <a:r>
              <a:rPr lang="en" sz="2400" b="1" dirty="0"/>
              <a:t>project</a:t>
            </a:r>
            <a:r>
              <a:rPr lang="en" sz="2400" dirty="0"/>
              <a:t> </a:t>
            </a:r>
            <a:r>
              <a:rPr lang="en" sz="2400" dirty="0" smtClean="0"/>
              <a:t>high-dim</a:t>
            </a:r>
            <a:r>
              <a:rPr lang="en-US" sz="2400" dirty="0" err="1" smtClean="0"/>
              <a:t>ensional</a:t>
            </a:r>
            <a:r>
              <a:rPr lang="en" sz="2400" dirty="0" smtClean="0"/>
              <a:t> </a:t>
            </a:r>
            <a:r>
              <a:rPr lang="en" sz="2400" dirty="0"/>
              <a:t>vectors into </a:t>
            </a:r>
            <a:r>
              <a:rPr lang="en" sz="2400" dirty="0" smtClean="0"/>
              <a:t>low-dim</a:t>
            </a:r>
            <a:r>
              <a:rPr lang="en-US" sz="2400" dirty="0" err="1" smtClean="0"/>
              <a:t>ension</a:t>
            </a:r>
            <a:r>
              <a:rPr lang="en" sz="2400" dirty="0" smtClean="0"/>
              <a:t> without</a:t>
            </a:r>
            <a:r>
              <a:rPr lang="en-US" sz="2400" dirty="0" smtClean="0"/>
              <a:t> </a:t>
            </a:r>
            <a:r>
              <a:rPr lang="en" sz="2400" dirty="0" smtClean="0"/>
              <a:t>much</a:t>
            </a:r>
            <a:r>
              <a:rPr lang="en-US" sz="2400" dirty="0" smtClean="0"/>
              <a:t> loss</a:t>
            </a:r>
            <a:endParaRPr lang="en" sz="2400" dirty="0"/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sz="2400" b="1" dirty="0"/>
              <a:t>PCA </a:t>
            </a:r>
            <a:r>
              <a:rPr lang="en" sz="2400" dirty="0"/>
              <a:t>is a classic way of doing this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-US" sz="2400" dirty="0" smtClean="0"/>
              <a:t>Can also u</a:t>
            </a:r>
            <a:r>
              <a:rPr lang="en" sz="2400" dirty="0" smtClean="0"/>
              <a:t>se ANN!</a:t>
            </a:r>
            <a:endParaRPr lang="en" sz="2400" dirty="0"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374" y="3110834"/>
            <a:ext cx="2994624" cy="3747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80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84926" y="2511149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684926" y="3186998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684926" y="3862847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84926" y="4538695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684926" y="5214545"/>
            <a:ext cx="506999" cy="6759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579925" y="25111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18" name="Shape 518"/>
          <p:cNvSpPr/>
          <p:nvPr/>
        </p:nvSpPr>
        <p:spPr>
          <a:xfrm>
            <a:off x="2579925" y="48749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19" name="Shape 519"/>
          <p:cNvSpPr/>
          <p:nvPr/>
        </p:nvSpPr>
        <p:spPr>
          <a:xfrm>
            <a:off x="2579925" y="36930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520" name="Shape 520"/>
          <p:cNvCxnSpPr>
            <a:stCxn id="512" idx="3"/>
            <a:endCxn id="517" idx="1"/>
          </p:cNvCxnSpPr>
          <p:nvPr/>
        </p:nvCxnSpPr>
        <p:spPr>
          <a:xfrm>
            <a:off x="1191925" y="2849148"/>
            <a:ext cx="1388100" cy="16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1" name="Shape 521"/>
          <p:cNvCxnSpPr>
            <a:stCxn id="512" idx="3"/>
            <a:endCxn id="519" idx="1"/>
          </p:cNvCxnSpPr>
          <p:nvPr/>
        </p:nvCxnSpPr>
        <p:spPr>
          <a:xfrm>
            <a:off x="1191925" y="2849148"/>
            <a:ext cx="1388100" cy="1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2" name="Shape 522"/>
          <p:cNvCxnSpPr>
            <a:stCxn id="512" idx="3"/>
            <a:endCxn id="518" idx="1"/>
          </p:cNvCxnSpPr>
          <p:nvPr/>
        </p:nvCxnSpPr>
        <p:spPr>
          <a:xfrm>
            <a:off x="1191925" y="2849148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3" name="Shape 523"/>
          <p:cNvCxnSpPr>
            <a:stCxn id="513" idx="3"/>
            <a:endCxn id="517" idx="1"/>
          </p:cNvCxnSpPr>
          <p:nvPr/>
        </p:nvCxnSpPr>
        <p:spPr>
          <a:xfrm rot="10800000" flipH="1">
            <a:off x="1191925" y="3018997"/>
            <a:ext cx="1388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4" name="Shape 524"/>
          <p:cNvCxnSpPr>
            <a:stCxn id="513" idx="3"/>
            <a:endCxn id="519" idx="1"/>
          </p:cNvCxnSpPr>
          <p:nvPr/>
        </p:nvCxnSpPr>
        <p:spPr>
          <a:xfrm>
            <a:off x="1191925" y="3524997"/>
            <a:ext cx="13881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5" name="Shape 525"/>
          <p:cNvCxnSpPr>
            <a:stCxn id="513" idx="3"/>
            <a:endCxn id="518" idx="1"/>
          </p:cNvCxnSpPr>
          <p:nvPr/>
        </p:nvCxnSpPr>
        <p:spPr>
          <a:xfrm>
            <a:off x="1191925" y="3524997"/>
            <a:ext cx="13881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6" name="Shape 526"/>
          <p:cNvCxnSpPr>
            <a:stCxn id="514" idx="3"/>
            <a:endCxn id="517" idx="1"/>
          </p:cNvCxnSpPr>
          <p:nvPr/>
        </p:nvCxnSpPr>
        <p:spPr>
          <a:xfrm rot="10800000" flipH="1">
            <a:off x="1191925" y="30188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7" name="Shape 527"/>
          <p:cNvCxnSpPr>
            <a:stCxn id="514" idx="3"/>
            <a:endCxn id="519" idx="1"/>
          </p:cNvCxnSpPr>
          <p:nvPr/>
        </p:nvCxnSpPr>
        <p:spPr>
          <a:xfrm>
            <a:off x="1191925" y="4200847"/>
            <a:ext cx="1388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8" name="Shape 528"/>
          <p:cNvCxnSpPr>
            <a:stCxn id="514" idx="3"/>
            <a:endCxn id="518" idx="1"/>
          </p:cNvCxnSpPr>
          <p:nvPr/>
        </p:nvCxnSpPr>
        <p:spPr>
          <a:xfrm>
            <a:off x="1191925" y="42008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29" name="Shape 529"/>
          <p:cNvCxnSpPr>
            <a:stCxn id="515" idx="3"/>
            <a:endCxn id="517" idx="1"/>
          </p:cNvCxnSpPr>
          <p:nvPr/>
        </p:nvCxnSpPr>
        <p:spPr>
          <a:xfrm rot="10800000" flipH="1">
            <a:off x="1191925" y="3019095"/>
            <a:ext cx="13881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0" name="Shape 530"/>
          <p:cNvCxnSpPr>
            <a:stCxn id="515" idx="3"/>
            <a:endCxn id="519" idx="1"/>
          </p:cNvCxnSpPr>
          <p:nvPr/>
        </p:nvCxnSpPr>
        <p:spPr>
          <a:xfrm rot="10800000" flipH="1">
            <a:off x="1191925" y="4200695"/>
            <a:ext cx="13881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1" name="Shape 531"/>
          <p:cNvCxnSpPr>
            <a:stCxn id="515" idx="3"/>
            <a:endCxn id="518" idx="1"/>
          </p:cNvCxnSpPr>
          <p:nvPr/>
        </p:nvCxnSpPr>
        <p:spPr>
          <a:xfrm>
            <a:off x="1191925" y="4876695"/>
            <a:ext cx="1388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2" name="Shape 532"/>
          <p:cNvCxnSpPr>
            <a:stCxn id="516" idx="3"/>
            <a:endCxn id="517" idx="1"/>
          </p:cNvCxnSpPr>
          <p:nvPr/>
        </p:nvCxnSpPr>
        <p:spPr>
          <a:xfrm rot="10800000" flipH="1">
            <a:off x="1191925" y="3018944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3" name="Shape 533"/>
          <p:cNvCxnSpPr>
            <a:stCxn id="516" idx="3"/>
            <a:endCxn id="519" idx="1"/>
          </p:cNvCxnSpPr>
          <p:nvPr/>
        </p:nvCxnSpPr>
        <p:spPr>
          <a:xfrm rot="10800000" flipH="1">
            <a:off x="1191925" y="4200944"/>
            <a:ext cx="1388100" cy="1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4" name="Shape 534"/>
          <p:cNvCxnSpPr>
            <a:stCxn id="516" idx="3"/>
            <a:endCxn id="518" idx="1"/>
          </p:cNvCxnSpPr>
          <p:nvPr/>
        </p:nvCxnSpPr>
        <p:spPr>
          <a:xfrm rot="10800000" flipH="1">
            <a:off x="1191925" y="5382544"/>
            <a:ext cx="1388100" cy="1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35" name="Shape 535"/>
          <p:cNvSpPr/>
          <p:nvPr/>
        </p:nvSpPr>
        <p:spPr>
          <a:xfrm>
            <a:off x="4195076" y="3186981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4195076" y="3862830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4195076" y="4538679"/>
            <a:ext cx="506999" cy="675999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8" name="Shape 538"/>
          <p:cNvCxnSpPr>
            <a:stCxn id="517" idx="3"/>
            <a:endCxn id="535" idx="1"/>
          </p:cNvCxnSpPr>
          <p:nvPr/>
        </p:nvCxnSpPr>
        <p:spPr>
          <a:xfrm>
            <a:off x="3413025" y="3018932"/>
            <a:ext cx="782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9" name="Shape 539"/>
          <p:cNvCxnSpPr>
            <a:stCxn id="519" idx="3"/>
            <a:endCxn id="536" idx="1"/>
          </p:cNvCxnSpPr>
          <p:nvPr/>
        </p:nvCxnSpPr>
        <p:spPr>
          <a:xfrm>
            <a:off x="3413025" y="4200832"/>
            <a:ext cx="78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0" name="Shape 540"/>
          <p:cNvCxnSpPr>
            <a:stCxn id="518" idx="3"/>
            <a:endCxn id="537" idx="1"/>
          </p:cNvCxnSpPr>
          <p:nvPr/>
        </p:nvCxnSpPr>
        <p:spPr>
          <a:xfrm rot="10800000" flipH="1">
            <a:off x="3413025" y="4876732"/>
            <a:ext cx="7821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1" name="Shape 541"/>
          <p:cNvSpPr/>
          <p:nvPr/>
        </p:nvSpPr>
        <p:spPr>
          <a:xfrm>
            <a:off x="5730750" y="25111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42" name="Shape 542"/>
          <p:cNvSpPr/>
          <p:nvPr/>
        </p:nvSpPr>
        <p:spPr>
          <a:xfrm>
            <a:off x="5730750" y="48749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sp>
        <p:nvSpPr>
          <p:cNvPr id="543" name="Shape 543"/>
          <p:cNvSpPr/>
          <p:nvPr/>
        </p:nvSpPr>
        <p:spPr>
          <a:xfrm>
            <a:off x="5730750" y="3693034"/>
            <a:ext cx="833100" cy="1015599"/>
          </a:xfrm>
          <a:prstGeom prst="diamond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i="1"/>
              <a:t>f</a:t>
            </a:r>
          </a:p>
        </p:txBody>
      </p:sp>
      <p:cxnSp>
        <p:nvCxnSpPr>
          <p:cNvPr id="544" name="Shape 544"/>
          <p:cNvCxnSpPr>
            <a:stCxn id="535" idx="3"/>
            <a:endCxn id="541" idx="1"/>
          </p:cNvCxnSpPr>
          <p:nvPr/>
        </p:nvCxnSpPr>
        <p:spPr>
          <a:xfrm rot="10800000" flipH="1">
            <a:off x="4702075" y="3018980"/>
            <a:ext cx="10287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5" name="Shape 545"/>
          <p:cNvCxnSpPr>
            <a:stCxn id="535" idx="3"/>
            <a:endCxn id="543" idx="1"/>
          </p:cNvCxnSpPr>
          <p:nvPr/>
        </p:nvCxnSpPr>
        <p:spPr>
          <a:xfrm>
            <a:off x="4702075" y="3524980"/>
            <a:ext cx="10287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6" name="Shape 546"/>
          <p:cNvCxnSpPr>
            <a:stCxn id="535" idx="3"/>
            <a:endCxn id="542" idx="1"/>
          </p:cNvCxnSpPr>
          <p:nvPr/>
        </p:nvCxnSpPr>
        <p:spPr>
          <a:xfrm>
            <a:off x="4702075" y="3524980"/>
            <a:ext cx="10287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7" name="Shape 547"/>
          <p:cNvCxnSpPr>
            <a:stCxn id="536" idx="3"/>
            <a:endCxn id="541" idx="1"/>
          </p:cNvCxnSpPr>
          <p:nvPr/>
        </p:nvCxnSpPr>
        <p:spPr>
          <a:xfrm rot="10800000" flipH="1">
            <a:off x="4702075" y="3018829"/>
            <a:ext cx="10287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8" name="Shape 548"/>
          <p:cNvCxnSpPr>
            <a:stCxn id="536" idx="3"/>
            <a:endCxn id="543" idx="1"/>
          </p:cNvCxnSpPr>
          <p:nvPr/>
        </p:nvCxnSpPr>
        <p:spPr>
          <a:xfrm>
            <a:off x="4702075" y="4200829"/>
            <a:ext cx="102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9" name="Shape 549"/>
          <p:cNvCxnSpPr>
            <a:stCxn id="536" idx="3"/>
            <a:endCxn id="542" idx="1"/>
          </p:cNvCxnSpPr>
          <p:nvPr/>
        </p:nvCxnSpPr>
        <p:spPr>
          <a:xfrm>
            <a:off x="4702075" y="4200829"/>
            <a:ext cx="10287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0" name="Shape 550"/>
          <p:cNvCxnSpPr>
            <a:stCxn id="537" idx="3"/>
            <a:endCxn id="541" idx="1"/>
          </p:cNvCxnSpPr>
          <p:nvPr/>
        </p:nvCxnSpPr>
        <p:spPr>
          <a:xfrm rot="10800000" flipH="1">
            <a:off x="4702075" y="3019079"/>
            <a:ext cx="1028700" cy="185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1" name="Shape 551"/>
          <p:cNvCxnSpPr>
            <a:stCxn id="537" idx="3"/>
            <a:endCxn id="543" idx="1"/>
          </p:cNvCxnSpPr>
          <p:nvPr/>
        </p:nvCxnSpPr>
        <p:spPr>
          <a:xfrm rot="10800000" flipH="1">
            <a:off x="4702075" y="4200679"/>
            <a:ext cx="1028700" cy="6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2" name="Shape 552"/>
          <p:cNvCxnSpPr>
            <a:stCxn id="537" idx="3"/>
            <a:endCxn id="542" idx="1"/>
          </p:cNvCxnSpPr>
          <p:nvPr/>
        </p:nvCxnSpPr>
        <p:spPr>
          <a:xfrm>
            <a:off x="4702075" y="4876679"/>
            <a:ext cx="1028700" cy="50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53" name="Shape 553"/>
          <p:cNvSpPr/>
          <p:nvPr/>
        </p:nvSpPr>
        <p:spPr>
          <a:xfrm>
            <a:off x="7952076" y="2511149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7952076" y="3186998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7952076" y="3862847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7952076" y="4538695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7952076" y="5214545"/>
            <a:ext cx="506999" cy="675999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58" name="Shape 558"/>
          <p:cNvCxnSpPr/>
          <p:nvPr/>
        </p:nvCxnSpPr>
        <p:spPr>
          <a:xfrm flipH="1">
            <a:off x="6563974" y="2885349"/>
            <a:ext cx="1388100" cy="169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59" name="Shape 559"/>
          <p:cNvCxnSpPr>
            <a:endCxn id="543" idx="3"/>
          </p:cNvCxnSpPr>
          <p:nvPr/>
        </p:nvCxnSpPr>
        <p:spPr>
          <a:xfrm flipH="1">
            <a:off x="6563850" y="2885232"/>
            <a:ext cx="1388100" cy="131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0" name="Shape 560"/>
          <p:cNvCxnSpPr/>
          <p:nvPr/>
        </p:nvCxnSpPr>
        <p:spPr>
          <a:xfrm flipH="1">
            <a:off x="6563974" y="2885348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1" name="Shape 561"/>
          <p:cNvCxnSpPr/>
          <p:nvPr/>
        </p:nvCxnSpPr>
        <p:spPr>
          <a:xfrm rot="10800000">
            <a:off x="6563974" y="3055198"/>
            <a:ext cx="1388100" cy="505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2" name="Shape 562"/>
          <p:cNvCxnSpPr>
            <a:endCxn id="543" idx="3"/>
          </p:cNvCxnSpPr>
          <p:nvPr/>
        </p:nvCxnSpPr>
        <p:spPr>
          <a:xfrm flipH="1">
            <a:off x="6563850" y="3561232"/>
            <a:ext cx="1388100" cy="6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3" name="Shape 563"/>
          <p:cNvCxnSpPr/>
          <p:nvPr/>
        </p:nvCxnSpPr>
        <p:spPr>
          <a:xfrm flipH="1">
            <a:off x="6563974" y="3561198"/>
            <a:ext cx="1388100" cy="1857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4" name="Shape 564"/>
          <p:cNvCxnSpPr/>
          <p:nvPr/>
        </p:nvCxnSpPr>
        <p:spPr>
          <a:xfrm rot="10800000">
            <a:off x="6563974" y="30550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5" name="Shape 565"/>
          <p:cNvCxnSpPr>
            <a:endCxn id="543" idx="3"/>
          </p:cNvCxnSpPr>
          <p:nvPr/>
        </p:nvCxnSpPr>
        <p:spPr>
          <a:xfrm rot="10800000">
            <a:off x="6563850" y="4200832"/>
            <a:ext cx="1388100" cy="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6" name="Shape 566"/>
          <p:cNvCxnSpPr/>
          <p:nvPr/>
        </p:nvCxnSpPr>
        <p:spPr>
          <a:xfrm flipH="1">
            <a:off x="6563974" y="4237047"/>
            <a:ext cx="1388100" cy="118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7" name="Shape 567"/>
          <p:cNvCxnSpPr/>
          <p:nvPr/>
        </p:nvCxnSpPr>
        <p:spPr>
          <a:xfrm rot="10800000">
            <a:off x="6563974" y="3055295"/>
            <a:ext cx="1388100" cy="18575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8" name="Shape 568"/>
          <p:cNvCxnSpPr>
            <a:endCxn id="543" idx="3"/>
          </p:cNvCxnSpPr>
          <p:nvPr/>
        </p:nvCxnSpPr>
        <p:spPr>
          <a:xfrm rot="10800000">
            <a:off x="6563850" y="4200832"/>
            <a:ext cx="13881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69" name="Shape 569"/>
          <p:cNvCxnSpPr/>
          <p:nvPr/>
        </p:nvCxnSpPr>
        <p:spPr>
          <a:xfrm flipH="1">
            <a:off x="6563974" y="4912895"/>
            <a:ext cx="1388100" cy="5059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0" name="Shape 570"/>
          <p:cNvCxnSpPr/>
          <p:nvPr/>
        </p:nvCxnSpPr>
        <p:spPr>
          <a:xfrm rot="10800000">
            <a:off x="6563974" y="3055144"/>
            <a:ext cx="1388100" cy="253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1" name="Shape 571"/>
          <p:cNvCxnSpPr>
            <a:endCxn id="543" idx="3"/>
          </p:cNvCxnSpPr>
          <p:nvPr/>
        </p:nvCxnSpPr>
        <p:spPr>
          <a:xfrm rot="10800000">
            <a:off x="6563850" y="4200832"/>
            <a:ext cx="1388100" cy="138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572" name="Shape 572"/>
          <p:cNvCxnSpPr/>
          <p:nvPr/>
        </p:nvCxnSpPr>
        <p:spPr>
          <a:xfrm rot="10800000">
            <a:off x="6563974" y="5418744"/>
            <a:ext cx="1388100" cy="1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573" name="Shape 573"/>
          <p:cNvSpPr txBox="1"/>
          <p:nvPr/>
        </p:nvSpPr>
        <p:spPr>
          <a:xfrm>
            <a:off x="322363" y="6062067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380426" y="5890533"/>
            <a:ext cx="1232099" cy="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7589513" y="6025850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3832513" y="6062067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CODE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5531251" y="5890533"/>
            <a:ext cx="1232099" cy="9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HIDDEN LAYER</a:t>
            </a:r>
          </a:p>
        </p:txBody>
      </p:sp>
      <p:sp>
        <p:nvSpPr>
          <p:cNvPr id="578" name="Shape 578"/>
          <p:cNvSpPr/>
          <p:nvPr/>
        </p:nvSpPr>
        <p:spPr>
          <a:xfrm rot="5400000">
            <a:off x="2777275" y="1209551"/>
            <a:ext cx="438400" cy="216899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2380412" y="1498834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ENCODE</a:t>
            </a:r>
          </a:p>
        </p:txBody>
      </p:sp>
      <p:sp>
        <p:nvSpPr>
          <p:cNvPr id="580" name="Shape 580"/>
          <p:cNvSpPr/>
          <p:nvPr/>
        </p:nvSpPr>
        <p:spPr>
          <a:xfrm rot="5400000">
            <a:off x="5928100" y="1245751"/>
            <a:ext cx="438400" cy="216899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 txBox="1"/>
          <p:nvPr/>
        </p:nvSpPr>
        <p:spPr>
          <a:xfrm>
            <a:off x="5531238" y="1535034"/>
            <a:ext cx="12320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DECODE</a:t>
            </a:r>
          </a:p>
        </p:txBody>
      </p:sp>
      <p:sp>
        <p:nvSpPr>
          <p:cNvPr id="582" name="Shape 582"/>
          <p:cNvSpPr/>
          <p:nvPr/>
        </p:nvSpPr>
        <p:spPr>
          <a:xfrm rot="5400000">
            <a:off x="4324599" y="-2794683"/>
            <a:ext cx="494800" cy="77529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x="2728438" y="413426"/>
            <a:ext cx="3764999" cy="67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i="1" dirty="0"/>
              <a:t>ERROR = f(INPUT - OUTPUT)</a:t>
            </a:r>
          </a:p>
        </p:txBody>
      </p:sp>
    </p:spTree>
    <p:extLst>
      <p:ext uri="{BB962C8B-B14F-4D97-AF65-F5344CB8AC3E}">
        <p14:creationId xmlns:p14="http://schemas.microsoft.com/office/powerpoint/2010/main" val="415256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2 </a:t>
            </a:r>
            <a:r>
              <a:rPr lang="en" dirty="0" smtClean="0"/>
              <a:t>– </a:t>
            </a:r>
            <a:r>
              <a:rPr lang="en-US" dirty="0" smtClean="0"/>
              <a:t>“learn” </a:t>
            </a:r>
            <a:r>
              <a:rPr lang="en" dirty="0" smtClean="0"/>
              <a:t>binary</a:t>
            </a:r>
            <a:r>
              <a:rPr lang="en" dirty="0"/>
              <a:t>?</a:t>
            </a:r>
          </a:p>
        </p:txBody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Consider </a:t>
            </a:r>
            <a:r>
              <a:rPr lang="en" sz="2200" b="1" dirty="0"/>
              <a:t>“one-hot” vectors</a:t>
            </a:r>
            <a:r>
              <a:rPr lang="en" sz="2200" dirty="0"/>
              <a:t> for the </a:t>
            </a:r>
            <a:br>
              <a:rPr lang="en" sz="2200" dirty="0"/>
            </a:br>
            <a:r>
              <a:rPr lang="en" sz="2200" dirty="0"/>
              <a:t>numbers 1 to 8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[1,0,0,0,0,0,0,0]    [0,1,0,0,0,0,0,0]    [0,0,1,0,0,0,0,0]    …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Can represent these vectors in 3D, e.g.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[0,0,0]   [0,0,1]    [0,1,0]    [0,1,1]  </a:t>
            </a:r>
            <a:br>
              <a:rPr lang="en" sz="2200" dirty="0"/>
            </a:br>
            <a:r>
              <a:rPr lang="en" sz="2200" dirty="0"/>
              <a:t>[1,0,0]    [1,0,1]   [1,1,0]    [1,1,1]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200" dirty="0"/>
              <a:t>Can a neural network learn that?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48101" y="6096000"/>
            <a:ext cx="7095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 from: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https://blog.wtf.sg/2014/05/10/recursive-auto-encoders-an-introduction/</a:t>
            </a:r>
          </a:p>
        </p:txBody>
      </p:sp>
    </p:spTree>
    <p:extLst>
      <p:ext uri="{BB962C8B-B14F-4D97-AF65-F5344CB8AC3E}">
        <p14:creationId xmlns:p14="http://schemas.microsoft.com/office/powerpoint/2010/main" val="139496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Project 2 </a:t>
            </a:r>
            <a:r>
              <a:rPr lang="en" dirty="0" smtClean="0"/>
              <a:t>– </a:t>
            </a:r>
            <a:r>
              <a:rPr lang="en-US" dirty="0" smtClean="0"/>
              <a:t>“</a:t>
            </a:r>
            <a:r>
              <a:rPr lang="en" dirty="0" smtClean="0"/>
              <a:t>learn</a:t>
            </a:r>
            <a:r>
              <a:rPr lang="en-US" dirty="0" smtClean="0"/>
              <a:t>”</a:t>
            </a:r>
            <a:r>
              <a:rPr lang="en" dirty="0" smtClean="0"/>
              <a:t> </a:t>
            </a:r>
            <a:r>
              <a:rPr lang="en" dirty="0"/>
              <a:t>binary?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892608" y="6323510"/>
            <a:ext cx="7095899" cy="3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Concept from: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https://blog.wtf.sg/2014/05/10/recursive-auto-encoders-an-introduction/</a:t>
            </a:r>
          </a:p>
        </p:txBody>
      </p:sp>
      <p:sp>
        <p:nvSpPr>
          <p:cNvPr id="598" name="Shape 598"/>
          <p:cNvSpPr/>
          <p:nvPr/>
        </p:nvSpPr>
        <p:spPr>
          <a:xfrm flipH="1">
            <a:off x="1064729" y="20674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 flipH="1">
            <a:off x="1064729" y="225668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 flipH="1">
            <a:off x="1064729" y="244592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/>
          <p:nvPr/>
        </p:nvSpPr>
        <p:spPr>
          <a:xfrm flipH="1">
            <a:off x="1064729" y="26351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/>
          <p:nvPr/>
        </p:nvSpPr>
        <p:spPr>
          <a:xfrm flipH="1">
            <a:off x="1064729" y="2824409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/>
          <p:nvPr/>
        </p:nvSpPr>
        <p:spPr>
          <a:xfrm flipH="1">
            <a:off x="1064729" y="168897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 flipH="1">
            <a:off x="1064729" y="187821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5" name="Shape 605"/>
          <p:cNvSpPr/>
          <p:nvPr/>
        </p:nvSpPr>
        <p:spPr>
          <a:xfrm flipH="1">
            <a:off x="1064729" y="1499738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6" name="Shape 606"/>
          <p:cNvSpPr/>
          <p:nvPr/>
        </p:nvSpPr>
        <p:spPr>
          <a:xfrm flipH="1">
            <a:off x="1064729" y="369351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/>
          <p:nvPr/>
        </p:nvSpPr>
        <p:spPr>
          <a:xfrm flipH="1">
            <a:off x="1064729" y="388275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/>
          <p:nvPr/>
        </p:nvSpPr>
        <p:spPr>
          <a:xfrm flipH="1">
            <a:off x="1064729" y="407199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/>
          <p:nvPr/>
        </p:nvSpPr>
        <p:spPr>
          <a:xfrm flipH="1">
            <a:off x="1064729" y="426123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1064729" y="445047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H="1">
            <a:off x="1064729" y="3315037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/>
          <p:nvPr/>
        </p:nvSpPr>
        <p:spPr>
          <a:xfrm flipH="1">
            <a:off x="1064729" y="3504278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 flipH="1">
            <a:off x="1064729" y="312580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 flipH="1">
            <a:off x="1064729" y="53195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 flipH="1">
            <a:off x="1064729" y="550878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 flipH="1">
            <a:off x="1064729" y="569802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 flipH="1">
            <a:off x="1064729" y="58872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 flipH="1">
            <a:off x="1064729" y="6076509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 flipH="1">
            <a:off x="1064729" y="494107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 flipH="1">
            <a:off x="1064729" y="5130311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 flipH="1">
            <a:off x="1064729" y="4751838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242818" y="1942767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242818" y="3568834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242818" y="5194867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88018" y="6228934"/>
            <a:ext cx="532799" cy="6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...</a:t>
            </a:r>
          </a:p>
        </p:txBody>
      </p:sp>
      <p:sp>
        <p:nvSpPr>
          <p:cNvPr id="626" name="Shape 626"/>
          <p:cNvSpPr/>
          <p:nvPr/>
        </p:nvSpPr>
        <p:spPr>
          <a:xfrm>
            <a:off x="1922150" y="3234633"/>
            <a:ext cx="1902300" cy="1360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ENCODER</a:t>
            </a:r>
          </a:p>
        </p:txBody>
      </p:sp>
      <p:sp>
        <p:nvSpPr>
          <p:cNvPr id="627" name="Shape 627"/>
          <p:cNvSpPr/>
          <p:nvPr/>
        </p:nvSpPr>
        <p:spPr>
          <a:xfrm flipH="1">
            <a:off x="4572222" y="2024482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 flipH="1">
            <a:off x="4572222" y="2407861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 flipH="1">
            <a:off x="4572222" y="164112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/>
          <p:nvPr/>
        </p:nvSpPr>
        <p:spPr>
          <a:xfrm flipH="1">
            <a:off x="4572222" y="3739615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1" name="Shape 631"/>
          <p:cNvSpPr/>
          <p:nvPr/>
        </p:nvSpPr>
        <p:spPr>
          <a:xfrm flipH="1">
            <a:off x="4572222" y="4122994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/>
          <p:nvPr/>
        </p:nvSpPr>
        <p:spPr>
          <a:xfrm flipH="1">
            <a:off x="4572222" y="3356255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3" name="Shape 633"/>
          <p:cNvSpPr/>
          <p:nvPr/>
        </p:nvSpPr>
        <p:spPr>
          <a:xfrm flipH="1">
            <a:off x="4572222" y="541178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4" name="Shape 634"/>
          <p:cNvSpPr/>
          <p:nvPr/>
        </p:nvSpPr>
        <p:spPr>
          <a:xfrm flipH="1">
            <a:off x="4572222" y="5795161"/>
            <a:ext cx="287399" cy="383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/>
          <p:nvPr/>
        </p:nvSpPr>
        <p:spPr>
          <a:xfrm flipH="1">
            <a:off x="4572222" y="5028422"/>
            <a:ext cx="287399" cy="383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6" name="Shape 636"/>
          <p:cNvCxnSpPr>
            <a:stCxn id="599" idx="1"/>
            <a:endCxn id="626" idx="1"/>
          </p:cNvCxnSpPr>
          <p:nvPr/>
        </p:nvCxnSpPr>
        <p:spPr>
          <a:xfrm>
            <a:off x="1206628" y="2351284"/>
            <a:ext cx="715500" cy="15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7" name="Shape 637"/>
          <p:cNvCxnSpPr>
            <a:stCxn id="615" idx="1"/>
            <a:endCxn id="626" idx="1"/>
          </p:cNvCxnSpPr>
          <p:nvPr/>
        </p:nvCxnSpPr>
        <p:spPr>
          <a:xfrm rot="10800000" flipH="1">
            <a:off x="1206628" y="3914984"/>
            <a:ext cx="715500" cy="16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8" name="Shape 638"/>
          <p:cNvCxnSpPr>
            <a:stCxn id="607" idx="1"/>
            <a:endCxn id="626" idx="1"/>
          </p:cNvCxnSpPr>
          <p:nvPr/>
        </p:nvCxnSpPr>
        <p:spPr>
          <a:xfrm rot="10800000" flipH="1">
            <a:off x="1206628" y="3914951"/>
            <a:ext cx="715500" cy="6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39" name="Shape 639"/>
          <p:cNvCxnSpPr>
            <a:stCxn id="626" idx="3"/>
            <a:endCxn id="627" idx="3"/>
          </p:cNvCxnSpPr>
          <p:nvPr/>
        </p:nvCxnSpPr>
        <p:spPr>
          <a:xfrm rot="10800000" flipH="1">
            <a:off x="3824450" y="2216233"/>
            <a:ext cx="747900" cy="169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0" name="Shape 640"/>
          <p:cNvCxnSpPr>
            <a:stCxn id="626" idx="3"/>
            <a:endCxn id="630" idx="3"/>
          </p:cNvCxnSpPr>
          <p:nvPr/>
        </p:nvCxnSpPr>
        <p:spPr>
          <a:xfrm>
            <a:off x="3824450" y="3915033"/>
            <a:ext cx="747900" cy="1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1" name="Shape 641"/>
          <p:cNvCxnSpPr>
            <a:stCxn id="626" idx="3"/>
            <a:endCxn id="633" idx="3"/>
          </p:cNvCxnSpPr>
          <p:nvPr/>
        </p:nvCxnSpPr>
        <p:spPr>
          <a:xfrm>
            <a:off x="3824450" y="3915033"/>
            <a:ext cx="747900" cy="16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42" name="Shape 642"/>
          <p:cNvSpPr/>
          <p:nvPr/>
        </p:nvSpPr>
        <p:spPr>
          <a:xfrm>
            <a:off x="5607400" y="3242633"/>
            <a:ext cx="1902300" cy="1360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</a:rPr>
              <a:t>DECODER</a:t>
            </a:r>
          </a:p>
        </p:txBody>
      </p:sp>
      <p:cxnSp>
        <p:nvCxnSpPr>
          <p:cNvPr id="643" name="Shape 643"/>
          <p:cNvCxnSpPr>
            <a:stCxn id="627" idx="1"/>
            <a:endCxn id="642" idx="1"/>
          </p:cNvCxnSpPr>
          <p:nvPr/>
        </p:nvCxnSpPr>
        <p:spPr>
          <a:xfrm>
            <a:off x="4859621" y="2216081"/>
            <a:ext cx="747900" cy="170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4" name="Shape 644"/>
          <p:cNvCxnSpPr>
            <a:stCxn id="630" idx="1"/>
            <a:endCxn id="642" idx="1"/>
          </p:cNvCxnSpPr>
          <p:nvPr/>
        </p:nvCxnSpPr>
        <p:spPr>
          <a:xfrm rot="10800000" flipH="1">
            <a:off x="4859621" y="3923215"/>
            <a:ext cx="747900" cy="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45" name="Shape 645"/>
          <p:cNvCxnSpPr>
            <a:stCxn id="633" idx="1"/>
            <a:endCxn id="642" idx="1"/>
          </p:cNvCxnSpPr>
          <p:nvPr/>
        </p:nvCxnSpPr>
        <p:spPr>
          <a:xfrm rot="10800000" flipH="1">
            <a:off x="4859621" y="3922981"/>
            <a:ext cx="747900" cy="168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46" name="Shape 646"/>
          <p:cNvSpPr/>
          <p:nvPr/>
        </p:nvSpPr>
        <p:spPr>
          <a:xfrm flipH="1">
            <a:off x="8296079" y="209976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 flipH="1">
            <a:off x="8296079" y="228900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 flipH="1">
            <a:off x="8296079" y="24782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flipH="1">
            <a:off x="8296079" y="266748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flipH="1">
            <a:off x="8296079" y="285672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flipH="1">
            <a:off x="8296079" y="172128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flipH="1">
            <a:off x="8296079" y="191052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flipH="1">
            <a:off x="8296079" y="1532054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flipH="1">
            <a:off x="8296079" y="372582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flipH="1">
            <a:off x="8296079" y="3915067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6" name="Shape 656"/>
          <p:cNvSpPr/>
          <p:nvPr/>
        </p:nvSpPr>
        <p:spPr>
          <a:xfrm flipH="1">
            <a:off x="8296079" y="410431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7" name="Shape 657"/>
          <p:cNvSpPr/>
          <p:nvPr/>
        </p:nvSpPr>
        <p:spPr>
          <a:xfrm flipH="1">
            <a:off x="8296079" y="4293550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/>
          <p:nvPr/>
        </p:nvSpPr>
        <p:spPr>
          <a:xfrm flipH="1">
            <a:off x="8296079" y="448279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 flipH="1">
            <a:off x="8296079" y="3347354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 flipH="1">
            <a:off x="8296079" y="353659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/>
          <p:nvPr/>
        </p:nvSpPr>
        <p:spPr>
          <a:xfrm flipH="1">
            <a:off x="8296079" y="315812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 flipH="1">
            <a:off x="8296079" y="5351861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 flipH="1">
            <a:off x="8296079" y="5541102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 flipH="1">
            <a:off x="8296079" y="573034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 flipH="1">
            <a:off x="8296079" y="5919583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 flipH="1">
            <a:off x="8296079" y="6108825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 flipH="1">
            <a:off x="8296079" y="4973386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 flipH="1">
            <a:off x="8296079" y="5162627"/>
            <a:ext cx="141899" cy="18919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 flipH="1">
            <a:off x="8296079" y="4784154"/>
            <a:ext cx="141899" cy="1891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0" name="Shape 670"/>
          <p:cNvCxnSpPr>
            <a:stCxn id="642" idx="3"/>
            <a:endCxn id="647" idx="3"/>
          </p:cNvCxnSpPr>
          <p:nvPr/>
        </p:nvCxnSpPr>
        <p:spPr>
          <a:xfrm rot="10800000" flipH="1">
            <a:off x="7509700" y="2383433"/>
            <a:ext cx="786300" cy="15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71" name="Shape 671"/>
          <p:cNvCxnSpPr>
            <a:stCxn id="642" idx="3"/>
            <a:endCxn id="655" idx="3"/>
          </p:cNvCxnSpPr>
          <p:nvPr/>
        </p:nvCxnSpPr>
        <p:spPr>
          <a:xfrm>
            <a:off x="7509700" y="3923033"/>
            <a:ext cx="786300" cy="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72" name="Shape 672"/>
          <p:cNvCxnSpPr>
            <a:stCxn id="642" idx="3"/>
            <a:endCxn id="663" idx="3"/>
          </p:cNvCxnSpPr>
          <p:nvPr/>
        </p:nvCxnSpPr>
        <p:spPr>
          <a:xfrm>
            <a:off x="7509700" y="3923033"/>
            <a:ext cx="786300" cy="17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32008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2 - Assignments - Try...</a:t>
            </a:r>
          </a:p>
        </p:txBody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changing the activation functions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fewer hidden units - what can you recover?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multiple layers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using </a:t>
            </a:r>
            <a:r>
              <a:rPr lang="en-US" dirty="0" smtClean="0"/>
              <a:t>different </a:t>
            </a:r>
            <a:r>
              <a:rPr lang="en" dirty="0" smtClean="0"/>
              <a:t>weight </a:t>
            </a:r>
            <a:r>
              <a:rPr lang="en" dirty="0"/>
              <a:t>for encoding and </a:t>
            </a:r>
            <a:r>
              <a:rPr lang="en" dirty="0" smtClean="0"/>
              <a:t>decoding</a:t>
            </a:r>
            <a:r>
              <a:rPr lang="en-US" dirty="0" smtClean="0"/>
              <a:t> or adding biases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3890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Recent work on representations: </a:t>
            </a:r>
            <a:r>
              <a:rPr lang="en" i="1"/>
              <a:t>word2vec</a:t>
            </a:r>
          </a:p>
        </p:txBody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311672" y="2236342"/>
            <a:ext cx="8520599" cy="48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Given a text corpus, embed words in n-dimensional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“Similar” words should be “close” in this space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Use a (fairly simple) neural network to encode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sz="2400" dirty="0"/>
              <a:t>Results are…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031470" y="5875440"/>
            <a:ext cx="7931099" cy="6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dirty="0"/>
              <a:t>Paper: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http://arxiv.org/pdf/1301.3781.pdf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dirty="0"/>
              <a:t>TensorFlow example: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https://www.tensorflow.org/versions/master/tutorials/word2vec/index.html</a:t>
            </a:r>
          </a:p>
        </p:txBody>
      </p:sp>
    </p:spTree>
    <p:extLst>
      <p:ext uri="{BB962C8B-B14F-4D97-AF65-F5344CB8AC3E}">
        <p14:creationId xmlns:p14="http://schemas.microsoft.com/office/powerpoint/2010/main" val="185754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0" y="64167"/>
            <a:ext cx="81153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139051" y="4268567"/>
            <a:ext cx="8490599" cy="25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PARIS  -  FRANCE  +  ITALY  =  ROME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JAPAN  -  SUSHI  +  GERMANY  =  BRATWURST</a:t>
            </a: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BIG  -  BIGGER  +  COLD  =  COLDER</a:t>
            </a:r>
          </a:p>
        </p:txBody>
      </p:sp>
    </p:spTree>
    <p:extLst>
      <p:ext uri="{BB962C8B-B14F-4D97-AF65-F5344CB8AC3E}">
        <p14:creationId xmlns:p14="http://schemas.microsoft.com/office/powerpoint/2010/main" val="26089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“Unsupervised Representation Learning with Deep Convolutional Generative Adversarial Networks”</a:t>
            </a: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t="48599"/>
          <a:stretch/>
        </p:blipFill>
        <p:spPr>
          <a:xfrm>
            <a:off x="1115912" y="1738337"/>
            <a:ext cx="6912174" cy="520599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2888101" y="0"/>
            <a:ext cx="6255899" cy="5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dirty="0"/>
              <a:t>https://github.com/Newmu/dcgan_code</a:t>
            </a:r>
          </a:p>
        </p:txBody>
      </p:sp>
    </p:spTree>
    <p:extLst>
      <p:ext uri="{BB962C8B-B14F-4D97-AF65-F5344CB8AC3E}">
        <p14:creationId xmlns:p14="http://schemas.microsoft.com/office/powerpoint/2010/main" val="293114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with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/>
              <a:t>Based on:</a:t>
            </a:r>
          </a:p>
          <a:p>
            <a:r>
              <a:rPr lang="en-US" sz="1600" dirty="0" smtClean="0">
                <a:hlinkClick r:id="rId3"/>
              </a:rPr>
              <a:t>https://adeshpande3.github.io/adeshpande3.github.io/A-Beginner's-Guide-To-Understanding-Convolutional-Neural-Networks/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96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ImageNet Classification Challenge (annual)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304800" y="2150400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1000 object classes, Approximately 1.2 million training, 50k validation, and 100k test images.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Big improvements: 28.2% error rate to 6.7% error rate - human level! How? CNNs!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4725901" y="0"/>
            <a:ext cx="4418099" cy="4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More info: http://arxiv.org/abs/1409.0575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676" y="4023700"/>
            <a:ext cx="2654075" cy="28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51" y="4179222"/>
            <a:ext cx="5677299" cy="2523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76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u="sng" dirty="0" smtClean="0"/>
              <a:t>Basic example</a:t>
            </a:r>
            <a:r>
              <a:rPr lang="en-US" dirty="0" smtClean="0"/>
              <a:t>: can the computer distinguish between cats and dogs?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52" y="4483398"/>
            <a:ext cx="1975048" cy="130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495800"/>
            <a:ext cx="1920166" cy="14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for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cats and dogs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Input dimension is </a:t>
            </a:r>
            <a:r>
              <a:rPr lang="is-IS" b="1" dirty="0" smtClean="0"/>
              <a:t>~200k </a:t>
            </a:r>
            <a:r>
              <a:rPr lang="is-IS" dirty="0" smtClean="0"/>
              <a:t>(256*256*3)!!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omputationally intensive</a:t>
            </a:r>
          </a:p>
          <a:p>
            <a:pPr lvl="1"/>
            <a:r>
              <a:rPr lang="en-US" dirty="0"/>
              <a:t>q</a:t>
            </a:r>
            <a:r>
              <a:rPr lang="en-US" dirty="0" smtClean="0"/>
              <a:t>uestionable performance with shallow architectures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..would require astronomical amount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7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886200"/>
          </a:xfrm>
        </p:spPr>
        <p:txBody>
          <a:bodyPr/>
          <a:lstStyle/>
          <a:p>
            <a:r>
              <a:rPr lang="en-US" sz="2000" dirty="0" smtClean="0"/>
              <a:t>Set of algorithms that learn data </a:t>
            </a:r>
            <a:r>
              <a:rPr lang="en-US" sz="2000" i="1" dirty="0" smtClean="0"/>
              <a:t>representation</a:t>
            </a:r>
          </a:p>
          <a:p>
            <a:pPr lvl="1"/>
            <a:r>
              <a:rPr lang="en-US" sz="2000" dirty="0" smtClean="0"/>
              <a:t>We focus today on </a:t>
            </a:r>
            <a:r>
              <a:rPr lang="en-US" sz="2000" dirty="0" err="1" smtClean="0"/>
              <a:t>ConvNets</a:t>
            </a:r>
            <a:endParaRPr lang="en-US" sz="2000" dirty="0" smtClean="0"/>
          </a:p>
          <a:p>
            <a:r>
              <a:rPr lang="en-US" sz="2000" dirty="0" smtClean="0"/>
              <a:t>Learning </a:t>
            </a:r>
            <a:r>
              <a:rPr lang="en-US" sz="2000" dirty="0" err="1" smtClean="0"/>
              <a:t>represenation</a:t>
            </a:r>
            <a:r>
              <a:rPr lang="en-US" sz="2000" dirty="0" smtClean="0"/>
              <a:t> and training classifier at the same time is the novelty with Deep Learning!</a:t>
            </a:r>
          </a:p>
          <a:p>
            <a:pPr lvl="1"/>
            <a:r>
              <a:rPr lang="en-US" sz="2000" dirty="0" smtClean="0"/>
              <a:t>“It’s not that SVMs are bad”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57600"/>
            <a:ext cx="5181599" cy="29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ingredients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/>
              <a:t>Lots of layers... more usually perform better!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Most commonly used: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Fully Connected Layers (MLPs - already covered today)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Convolution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Pooling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Dropout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Others: batch norm, </a:t>
            </a:r>
            <a:r>
              <a:rPr lang="en-US" sz="2400" dirty="0" err="1" smtClean="0"/>
              <a:t>ReLU</a:t>
            </a:r>
            <a:r>
              <a:rPr lang="en-US" sz="2400" dirty="0" smtClean="0"/>
              <a:t>, etc.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845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grpSp>
        <p:nvGrpSpPr>
          <p:cNvPr id="4" name="Shape 726"/>
          <p:cNvGrpSpPr/>
          <p:nvPr/>
        </p:nvGrpSpPr>
        <p:grpSpPr>
          <a:xfrm>
            <a:off x="385820" y="2733030"/>
            <a:ext cx="2512799" cy="2512799"/>
            <a:chOff x="372825" y="1942600"/>
            <a:chExt cx="2512799" cy="2512799"/>
          </a:xfrm>
        </p:grpSpPr>
        <p:sp>
          <p:nvSpPr>
            <p:cNvPr id="5" name="Shape 727"/>
            <p:cNvSpPr/>
            <p:nvPr/>
          </p:nvSpPr>
          <p:spPr>
            <a:xfrm>
              <a:off x="3728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28"/>
            <p:cNvSpPr/>
            <p:nvPr/>
          </p:nvSpPr>
          <p:spPr>
            <a:xfrm>
              <a:off x="372825" y="22567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29"/>
            <p:cNvSpPr/>
            <p:nvPr/>
          </p:nvSpPr>
          <p:spPr>
            <a:xfrm>
              <a:off x="372825" y="25708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0"/>
            <p:cNvSpPr/>
            <p:nvPr/>
          </p:nvSpPr>
          <p:spPr>
            <a:xfrm>
              <a:off x="372825" y="28849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1"/>
            <p:cNvSpPr/>
            <p:nvPr/>
          </p:nvSpPr>
          <p:spPr>
            <a:xfrm>
              <a:off x="372825" y="31990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2"/>
            <p:cNvSpPr/>
            <p:nvPr/>
          </p:nvSpPr>
          <p:spPr>
            <a:xfrm>
              <a:off x="372825" y="35131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3"/>
            <p:cNvSpPr/>
            <p:nvPr/>
          </p:nvSpPr>
          <p:spPr>
            <a:xfrm>
              <a:off x="372825" y="38272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4"/>
            <p:cNvSpPr/>
            <p:nvPr/>
          </p:nvSpPr>
          <p:spPr>
            <a:xfrm>
              <a:off x="3728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5"/>
            <p:cNvSpPr/>
            <p:nvPr/>
          </p:nvSpPr>
          <p:spPr>
            <a:xfrm>
              <a:off x="6869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36"/>
            <p:cNvSpPr/>
            <p:nvPr/>
          </p:nvSpPr>
          <p:spPr>
            <a:xfrm>
              <a:off x="686925" y="22567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37"/>
            <p:cNvSpPr/>
            <p:nvPr/>
          </p:nvSpPr>
          <p:spPr>
            <a:xfrm>
              <a:off x="6869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38"/>
            <p:cNvSpPr/>
            <p:nvPr/>
          </p:nvSpPr>
          <p:spPr>
            <a:xfrm>
              <a:off x="6869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39"/>
            <p:cNvSpPr/>
            <p:nvPr/>
          </p:nvSpPr>
          <p:spPr>
            <a:xfrm>
              <a:off x="6869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40"/>
            <p:cNvSpPr/>
            <p:nvPr/>
          </p:nvSpPr>
          <p:spPr>
            <a:xfrm>
              <a:off x="6869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41"/>
            <p:cNvSpPr/>
            <p:nvPr/>
          </p:nvSpPr>
          <p:spPr>
            <a:xfrm>
              <a:off x="686925" y="38272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42"/>
            <p:cNvSpPr/>
            <p:nvPr/>
          </p:nvSpPr>
          <p:spPr>
            <a:xfrm>
              <a:off x="6869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43"/>
            <p:cNvSpPr/>
            <p:nvPr/>
          </p:nvSpPr>
          <p:spPr>
            <a:xfrm>
              <a:off x="10010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44"/>
            <p:cNvSpPr/>
            <p:nvPr/>
          </p:nvSpPr>
          <p:spPr>
            <a:xfrm>
              <a:off x="10010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45"/>
            <p:cNvSpPr/>
            <p:nvPr/>
          </p:nvSpPr>
          <p:spPr>
            <a:xfrm>
              <a:off x="1001025" y="2570800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46"/>
            <p:cNvSpPr/>
            <p:nvPr/>
          </p:nvSpPr>
          <p:spPr>
            <a:xfrm>
              <a:off x="10010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47"/>
            <p:cNvSpPr/>
            <p:nvPr/>
          </p:nvSpPr>
          <p:spPr>
            <a:xfrm>
              <a:off x="1001025" y="31990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48"/>
            <p:cNvSpPr/>
            <p:nvPr/>
          </p:nvSpPr>
          <p:spPr>
            <a:xfrm>
              <a:off x="10010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49"/>
            <p:cNvSpPr/>
            <p:nvPr/>
          </p:nvSpPr>
          <p:spPr>
            <a:xfrm>
              <a:off x="10010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50"/>
            <p:cNvSpPr/>
            <p:nvPr/>
          </p:nvSpPr>
          <p:spPr>
            <a:xfrm>
              <a:off x="10010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51"/>
            <p:cNvSpPr/>
            <p:nvPr/>
          </p:nvSpPr>
          <p:spPr>
            <a:xfrm>
              <a:off x="13151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52"/>
            <p:cNvSpPr/>
            <p:nvPr/>
          </p:nvSpPr>
          <p:spPr>
            <a:xfrm>
              <a:off x="13151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53"/>
            <p:cNvSpPr/>
            <p:nvPr/>
          </p:nvSpPr>
          <p:spPr>
            <a:xfrm>
              <a:off x="13151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54"/>
            <p:cNvSpPr/>
            <p:nvPr/>
          </p:nvSpPr>
          <p:spPr>
            <a:xfrm>
              <a:off x="13151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55"/>
            <p:cNvSpPr/>
            <p:nvPr/>
          </p:nvSpPr>
          <p:spPr>
            <a:xfrm>
              <a:off x="13151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756"/>
            <p:cNvSpPr/>
            <p:nvPr/>
          </p:nvSpPr>
          <p:spPr>
            <a:xfrm>
              <a:off x="1315125" y="35131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757"/>
            <p:cNvSpPr/>
            <p:nvPr/>
          </p:nvSpPr>
          <p:spPr>
            <a:xfrm>
              <a:off x="13151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758"/>
            <p:cNvSpPr/>
            <p:nvPr/>
          </p:nvSpPr>
          <p:spPr>
            <a:xfrm>
              <a:off x="13151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759"/>
            <p:cNvSpPr/>
            <p:nvPr/>
          </p:nvSpPr>
          <p:spPr>
            <a:xfrm>
              <a:off x="16292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760"/>
            <p:cNvSpPr/>
            <p:nvPr/>
          </p:nvSpPr>
          <p:spPr>
            <a:xfrm>
              <a:off x="16292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61"/>
            <p:cNvSpPr/>
            <p:nvPr/>
          </p:nvSpPr>
          <p:spPr>
            <a:xfrm>
              <a:off x="16292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62"/>
            <p:cNvSpPr/>
            <p:nvPr/>
          </p:nvSpPr>
          <p:spPr>
            <a:xfrm>
              <a:off x="16292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63"/>
            <p:cNvSpPr/>
            <p:nvPr/>
          </p:nvSpPr>
          <p:spPr>
            <a:xfrm>
              <a:off x="16292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64"/>
            <p:cNvSpPr/>
            <p:nvPr/>
          </p:nvSpPr>
          <p:spPr>
            <a:xfrm>
              <a:off x="1629225" y="35131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65"/>
            <p:cNvSpPr/>
            <p:nvPr/>
          </p:nvSpPr>
          <p:spPr>
            <a:xfrm>
              <a:off x="16292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66"/>
            <p:cNvSpPr/>
            <p:nvPr/>
          </p:nvSpPr>
          <p:spPr>
            <a:xfrm>
              <a:off x="16292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767"/>
            <p:cNvSpPr/>
            <p:nvPr/>
          </p:nvSpPr>
          <p:spPr>
            <a:xfrm>
              <a:off x="1943325" y="19426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768"/>
            <p:cNvSpPr/>
            <p:nvPr/>
          </p:nvSpPr>
          <p:spPr>
            <a:xfrm>
              <a:off x="1943325" y="22567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769"/>
            <p:cNvSpPr/>
            <p:nvPr/>
          </p:nvSpPr>
          <p:spPr>
            <a:xfrm>
              <a:off x="1943325" y="2570800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770"/>
            <p:cNvSpPr/>
            <p:nvPr/>
          </p:nvSpPr>
          <p:spPr>
            <a:xfrm>
              <a:off x="19433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71"/>
            <p:cNvSpPr/>
            <p:nvPr/>
          </p:nvSpPr>
          <p:spPr>
            <a:xfrm>
              <a:off x="1943325" y="3199000"/>
              <a:ext cx="314099" cy="31409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72"/>
            <p:cNvSpPr/>
            <p:nvPr/>
          </p:nvSpPr>
          <p:spPr>
            <a:xfrm>
              <a:off x="19433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73"/>
            <p:cNvSpPr/>
            <p:nvPr/>
          </p:nvSpPr>
          <p:spPr>
            <a:xfrm>
              <a:off x="1943325" y="38272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74"/>
            <p:cNvSpPr/>
            <p:nvPr/>
          </p:nvSpPr>
          <p:spPr>
            <a:xfrm>
              <a:off x="1943325" y="41413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75"/>
            <p:cNvSpPr/>
            <p:nvPr/>
          </p:nvSpPr>
          <p:spPr>
            <a:xfrm>
              <a:off x="22574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76"/>
            <p:cNvSpPr/>
            <p:nvPr/>
          </p:nvSpPr>
          <p:spPr>
            <a:xfrm>
              <a:off x="2257425" y="22567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77"/>
            <p:cNvSpPr/>
            <p:nvPr/>
          </p:nvSpPr>
          <p:spPr>
            <a:xfrm>
              <a:off x="2257425" y="25708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78"/>
            <p:cNvSpPr/>
            <p:nvPr/>
          </p:nvSpPr>
          <p:spPr>
            <a:xfrm>
              <a:off x="2257425" y="28849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79"/>
            <p:cNvSpPr/>
            <p:nvPr/>
          </p:nvSpPr>
          <p:spPr>
            <a:xfrm>
              <a:off x="2257425" y="31990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0"/>
            <p:cNvSpPr/>
            <p:nvPr/>
          </p:nvSpPr>
          <p:spPr>
            <a:xfrm>
              <a:off x="2257425" y="3513100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1"/>
            <p:cNvSpPr/>
            <p:nvPr/>
          </p:nvSpPr>
          <p:spPr>
            <a:xfrm>
              <a:off x="2257425" y="38272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2"/>
            <p:cNvSpPr/>
            <p:nvPr/>
          </p:nvSpPr>
          <p:spPr>
            <a:xfrm>
              <a:off x="22574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3"/>
            <p:cNvSpPr/>
            <p:nvPr/>
          </p:nvSpPr>
          <p:spPr>
            <a:xfrm>
              <a:off x="2571525" y="19426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4"/>
            <p:cNvSpPr/>
            <p:nvPr/>
          </p:nvSpPr>
          <p:spPr>
            <a:xfrm>
              <a:off x="2571525" y="22567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5"/>
            <p:cNvSpPr/>
            <p:nvPr/>
          </p:nvSpPr>
          <p:spPr>
            <a:xfrm>
              <a:off x="2571525" y="25708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86"/>
            <p:cNvSpPr/>
            <p:nvPr/>
          </p:nvSpPr>
          <p:spPr>
            <a:xfrm>
              <a:off x="2571525" y="28849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87"/>
            <p:cNvSpPr/>
            <p:nvPr/>
          </p:nvSpPr>
          <p:spPr>
            <a:xfrm>
              <a:off x="2571525" y="31990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88"/>
            <p:cNvSpPr/>
            <p:nvPr/>
          </p:nvSpPr>
          <p:spPr>
            <a:xfrm>
              <a:off x="2571525" y="3513100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89"/>
            <p:cNvSpPr/>
            <p:nvPr/>
          </p:nvSpPr>
          <p:spPr>
            <a:xfrm>
              <a:off x="2571525" y="38272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90"/>
            <p:cNvSpPr/>
            <p:nvPr/>
          </p:nvSpPr>
          <p:spPr>
            <a:xfrm>
              <a:off x="2571525" y="4141300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791"/>
          <p:cNvGrpSpPr/>
          <p:nvPr/>
        </p:nvGrpSpPr>
        <p:grpSpPr>
          <a:xfrm>
            <a:off x="3268582" y="2733030"/>
            <a:ext cx="942299" cy="942299"/>
            <a:chOff x="4312325" y="3605925"/>
            <a:chExt cx="942299" cy="942299"/>
          </a:xfrm>
        </p:grpSpPr>
        <p:sp>
          <p:nvSpPr>
            <p:cNvPr id="70" name="Shape 792"/>
            <p:cNvSpPr/>
            <p:nvPr/>
          </p:nvSpPr>
          <p:spPr>
            <a:xfrm>
              <a:off x="4312325" y="36059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93"/>
            <p:cNvSpPr/>
            <p:nvPr/>
          </p:nvSpPr>
          <p:spPr>
            <a:xfrm>
              <a:off x="4312325" y="39200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94"/>
            <p:cNvSpPr/>
            <p:nvPr/>
          </p:nvSpPr>
          <p:spPr>
            <a:xfrm>
              <a:off x="4312325" y="42341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95"/>
            <p:cNvSpPr/>
            <p:nvPr/>
          </p:nvSpPr>
          <p:spPr>
            <a:xfrm>
              <a:off x="4626425" y="3605925"/>
              <a:ext cx="314099" cy="3140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96"/>
            <p:cNvSpPr/>
            <p:nvPr/>
          </p:nvSpPr>
          <p:spPr>
            <a:xfrm>
              <a:off x="4626425" y="39200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97"/>
            <p:cNvSpPr/>
            <p:nvPr/>
          </p:nvSpPr>
          <p:spPr>
            <a:xfrm>
              <a:off x="4626425" y="42341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98"/>
            <p:cNvSpPr/>
            <p:nvPr/>
          </p:nvSpPr>
          <p:spPr>
            <a:xfrm>
              <a:off x="4940525" y="36059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99"/>
            <p:cNvSpPr/>
            <p:nvPr/>
          </p:nvSpPr>
          <p:spPr>
            <a:xfrm>
              <a:off x="4940525" y="39200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800"/>
            <p:cNvSpPr/>
            <p:nvPr/>
          </p:nvSpPr>
          <p:spPr>
            <a:xfrm>
              <a:off x="4940525" y="4234125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" name="Shape 801"/>
          <p:cNvGrpSpPr/>
          <p:nvPr/>
        </p:nvGrpSpPr>
        <p:grpSpPr>
          <a:xfrm>
            <a:off x="5186407" y="3518430"/>
            <a:ext cx="942299" cy="942299"/>
            <a:chOff x="5173412" y="2728000"/>
            <a:chExt cx="942299" cy="942299"/>
          </a:xfrm>
        </p:grpSpPr>
        <p:sp>
          <p:nvSpPr>
            <p:cNvPr id="80" name="Shape 802"/>
            <p:cNvSpPr/>
            <p:nvPr/>
          </p:nvSpPr>
          <p:spPr>
            <a:xfrm>
              <a:off x="51734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03"/>
            <p:cNvSpPr/>
            <p:nvPr/>
          </p:nvSpPr>
          <p:spPr>
            <a:xfrm>
              <a:off x="51734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04"/>
            <p:cNvSpPr/>
            <p:nvPr/>
          </p:nvSpPr>
          <p:spPr>
            <a:xfrm>
              <a:off x="51734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05"/>
            <p:cNvSpPr/>
            <p:nvPr/>
          </p:nvSpPr>
          <p:spPr>
            <a:xfrm>
              <a:off x="54875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06"/>
            <p:cNvSpPr/>
            <p:nvPr/>
          </p:nvSpPr>
          <p:spPr>
            <a:xfrm>
              <a:off x="54875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07"/>
            <p:cNvSpPr/>
            <p:nvPr/>
          </p:nvSpPr>
          <p:spPr>
            <a:xfrm>
              <a:off x="54875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08"/>
            <p:cNvSpPr/>
            <p:nvPr/>
          </p:nvSpPr>
          <p:spPr>
            <a:xfrm>
              <a:off x="5801612" y="27280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09"/>
            <p:cNvSpPr/>
            <p:nvPr/>
          </p:nvSpPr>
          <p:spPr>
            <a:xfrm>
              <a:off x="5801612" y="30421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10"/>
            <p:cNvSpPr/>
            <p:nvPr/>
          </p:nvSpPr>
          <p:spPr>
            <a:xfrm>
              <a:off x="5801612" y="3356200"/>
              <a:ext cx="314099" cy="314099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" name="Shape 811"/>
          <p:cNvGrpSpPr/>
          <p:nvPr/>
        </p:nvGrpSpPr>
        <p:grpSpPr>
          <a:xfrm>
            <a:off x="3268557" y="3892605"/>
            <a:ext cx="942299" cy="942299"/>
            <a:chOff x="3625525" y="3571525"/>
            <a:chExt cx="942299" cy="942299"/>
          </a:xfrm>
        </p:grpSpPr>
        <p:sp>
          <p:nvSpPr>
            <p:cNvPr id="90" name="Shape 812"/>
            <p:cNvSpPr/>
            <p:nvPr/>
          </p:nvSpPr>
          <p:spPr>
            <a:xfrm>
              <a:off x="36255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813"/>
            <p:cNvSpPr/>
            <p:nvPr/>
          </p:nvSpPr>
          <p:spPr>
            <a:xfrm>
              <a:off x="36255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814"/>
            <p:cNvSpPr/>
            <p:nvPr/>
          </p:nvSpPr>
          <p:spPr>
            <a:xfrm>
              <a:off x="3625525" y="41997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815"/>
            <p:cNvSpPr/>
            <p:nvPr/>
          </p:nvSpPr>
          <p:spPr>
            <a:xfrm>
              <a:off x="39396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816"/>
            <p:cNvSpPr/>
            <p:nvPr/>
          </p:nvSpPr>
          <p:spPr>
            <a:xfrm>
              <a:off x="39396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817"/>
            <p:cNvSpPr/>
            <p:nvPr/>
          </p:nvSpPr>
          <p:spPr>
            <a:xfrm>
              <a:off x="3939625" y="41997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818"/>
            <p:cNvSpPr/>
            <p:nvPr/>
          </p:nvSpPr>
          <p:spPr>
            <a:xfrm>
              <a:off x="4253725" y="3571525"/>
              <a:ext cx="314099" cy="31409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819"/>
            <p:cNvSpPr/>
            <p:nvPr/>
          </p:nvSpPr>
          <p:spPr>
            <a:xfrm>
              <a:off x="4253725" y="3885625"/>
              <a:ext cx="314099" cy="31409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820"/>
            <p:cNvSpPr/>
            <p:nvPr/>
          </p:nvSpPr>
          <p:spPr>
            <a:xfrm>
              <a:off x="4253725" y="4199725"/>
              <a:ext cx="314099" cy="31409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9" name="Shape 821"/>
          <p:cNvSpPr/>
          <p:nvPr/>
        </p:nvSpPr>
        <p:spPr>
          <a:xfrm>
            <a:off x="4210882" y="3565830"/>
            <a:ext cx="922199" cy="847499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822"/>
          <p:cNvSpPr txBox="1"/>
          <p:nvPr/>
        </p:nvSpPr>
        <p:spPr>
          <a:xfrm>
            <a:off x="3273657" y="4930880"/>
            <a:ext cx="922199" cy="84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...</a:t>
            </a:r>
          </a:p>
        </p:txBody>
      </p:sp>
      <p:sp>
        <p:nvSpPr>
          <p:cNvPr id="101" name="Shape 823"/>
          <p:cNvSpPr/>
          <p:nvPr/>
        </p:nvSpPr>
        <p:spPr>
          <a:xfrm>
            <a:off x="6182032" y="3565830"/>
            <a:ext cx="825000" cy="847499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2" name="Shape 824"/>
          <p:cNvGrpSpPr/>
          <p:nvPr/>
        </p:nvGrpSpPr>
        <p:grpSpPr>
          <a:xfrm>
            <a:off x="7007045" y="2950305"/>
            <a:ext cx="1884599" cy="1884599"/>
            <a:chOff x="5720525" y="4769500"/>
            <a:chExt cx="1884599" cy="1884599"/>
          </a:xfrm>
        </p:grpSpPr>
        <p:sp>
          <p:nvSpPr>
            <p:cNvPr id="103" name="Shape 825"/>
            <p:cNvSpPr/>
            <p:nvPr/>
          </p:nvSpPr>
          <p:spPr>
            <a:xfrm>
              <a:off x="57205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826"/>
            <p:cNvSpPr/>
            <p:nvPr/>
          </p:nvSpPr>
          <p:spPr>
            <a:xfrm>
              <a:off x="57205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827"/>
            <p:cNvSpPr/>
            <p:nvPr/>
          </p:nvSpPr>
          <p:spPr>
            <a:xfrm>
              <a:off x="57205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828"/>
            <p:cNvSpPr/>
            <p:nvPr/>
          </p:nvSpPr>
          <p:spPr>
            <a:xfrm>
              <a:off x="57205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829"/>
            <p:cNvSpPr/>
            <p:nvPr/>
          </p:nvSpPr>
          <p:spPr>
            <a:xfrm>
              <a:off x="57205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830"/>
            <p:cNvSpPr/>
            <p:nvPr/>
          </p:nvSpPr>
          <p:spPr>
            <a:xfrm>
              <a:off x="57205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831"/>
            <p:cNvSpPr/>
            <p:nvPr/>
          </p:nvSpPr>
          <p:spPr>
            <a:xfrm>
              <a:off x="60346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832"/>
            <p:cNvSpPr/>
            <p:nvPr/>
          </p:nvSpPr>
          <p:spPr>
            <a:xfrm>
              <a:off x="60346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833"/>
            <p:cNvSpPr/>
            <p:nvPr/>
          </p:nvSpPr>
          <p:spPr>
            <a:xfrm>
              <a:off x="60346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834"/>
            <p:cNvSpPr/>
            <p:nvPr/>
          </p:nvSpPr>
          <p:spPr>
            <a:xfrm>
              <a:off x="60346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835"/>
            <p:cNvSpPr/>
            <p:nvPr/>
          </p:nvSpPr>
          <p:spPr>
            <a:xfrm>
              <a:off x="60346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836"/>
            <p:cNvSpPr/>
            <p:nvPr/>
          </p:nvSpPr>
          <p:spPr>
            <a:xfrm>
              <a:off x="60346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837"/>
            <p:cNvSpPr/>
            <p:nvPr/>
          </p:nvSpPr>
          <p:spPr>
            <a:xfrm>
              <a:off x="63487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838"/>
            <p:cNvSpPr/>
            <p:nvPr/>
          </p:nvSpPr>
          <p:spPr>
            <a:xfrm>
              <a:off x="63487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839"/>
            <p:cNvSpPr/>
            <p:nvPr/>
          </p:nvSpPr>
          <p:spPr>
            <a:xfrm>
              <a:off x="63487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840"/>
            <p:cNvSpPr/>
            <p:nvPr/>
          </p:nvSpPr>
          <p:spPr>
            <a:xfrm>
              <a:off x="63487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841"/>
            <p:cNvSpPr/>
            <p:nvPr/>
          </p:nvSpPr>
          <p:spPr>
            <a:xfrm>
              <a:off x="63487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842"/>
            <p:cNvSpPr/>
            <p:nvPr/>
          </p:nvSpPr>
          <p:spPr>
            <a:xfrm>
              <a:off x="63487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843"/>
            <p:cNvSpPr/>
            <p:nvPr/>
          </p:nvSpPr>
          <p:spPr>
            <a:xfrm>
              <a:off x="66628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844"/>
            <p:cNvSpPr/>
            <p:nvPr/>
          </p:nvSpPr>
          <p:spPr>
            <a:xfrm>
              <a:off x="66628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845"/>
            <p:cNvSpPr/>
            <p:nvPr/>
          </p:nvSpPr>
          <p:spPr>
            <a:xfrm>
              <a:off x="66628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846"/>
            <p:cNvSpPr/>
            <p:nvPr/>
          </p:nvSpPr>
          <p:spPr>
            <a:xfrm>
              <a:off x="66628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847"/>
            <p:cNvSpPr/>
            <p:nvPr/>
          </p:nvSpPr>
          <p:spPr>
            <a:xfrm>
              <a:off x="66628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848"/>
            <p:cNvSpPr/>
            <p:nvPr/>
          </p:nvSpPr>
          <p:spPr>
            <a:xfrm>
              <a:off x="66628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849"/>
            <p:cNvSpPr/>
            <p:nvPr/>
          </p:nvSpPr>
          <p:spPr>
            <a:xfrm>
              <a:off x="69769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850"/>
            <p:cNvSpPr/>
            <p:nvPr/>
          </p:nvSpPr>
          <p:spPr>
            <a:xfrm>
              <a:off x="69769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851"/>
            <p:cNvSpPr/>
            <p:nvPr/>
          </p:nvSpPr>
          <p:spPr>
            <a:xfrm>
              <a:off x="69769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852"/>
            <p:cNvSpPr/>
            <p:nvPr/>
          </p:nvSpPr>
          <p:spPr>
            <a:xfrm>
              <a:off x="69769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853"/>
            <p:cNvSpPr/>
            <p:nvPr/>
          </p:nvSpPr>
          <p:spPr>
            <a:xfrm>
              <a:off x="69769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854"/>
            <p:cNvSpPr/>
            <p:nvPr/>
          </p:nvSpPr>
          <p:spPr>
            <a:xfrm>
              <a:off x="69769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855"/>
            <p:cNvSpPr/>
            <p:nvPr/>
          </p:nvSpPr>
          <p:spPr>
            <a:xfrm>
              <a:off x="7291025" y="47695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856"/>
            <p:cNvSpPr/>
            <p:nvPr/>
          </p:nvSpPr>
          <p:spPr>
            <a:xfrm>
              <a:off x="7291025" y="50836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857"/>
            <p:cNvSpPr/>
            <p:nvPr/>
          </p:nvSpPr>
          <p:spPr>
            <a:xfrm>
              <a:off x="7291025" y="53977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858"/>
            <p:cNvSpPr/>
            <p:nvPr/>
          </p:nvSpPr>
          <p:spPr>
            <a:xfrm>
              <a:off x="7291025" y="57118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859"/>
            <p:cNvSpPr/>
            <p:nvPr/>
          </p:nvSpPr>
          <p:spPr>
            <a:xfrm>
              <a:off x="7291025" y="60259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860"/>
            <p:cNvSpPr/>
            <p:nvPr/>
          </p:nvSpPr>
          <p:spPr>
            <a:xfrm>
              <a:off x="7291025" y="6340000"/>
              <a:ext cx="314099" cy="314099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" name="Shape 861"/>
          <p:cNvSpPr txBox="1"/>
          <p:nvPr/>
        </p:nvSpPr>
        <p:spPr>
          <a:xfrm>
            <a:off x="1026157" y="5271380"/>
            <a:ext cx="1232099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INPUT MATRIX</a:t>
            </a:r>
          </a:p>
        </p:txBody>
      </p:sp>
      <p:sp>
        <p:nvSpPr>
          <p:cNvPr id="140" name="Shape 862"/>
          <p:cNvSpPr txBox="1"/>
          <p:nvPr/>
        </p:nvSpPr>
        <p:spPr>
          <a:xfrm>
            <a:off x="4851923" y="5271380"/>
            <a:ext cx="1611300" cy="50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FILTER</a:t>
            </a:r>
          </a:p>
        </p:txBody>
      </p:sp>
      <p:sp>
        <p:nvSpPr>
          <p:cNvPr id="141" name="Shape 863"/>
          <p:cNvSpPr txBox="1"/>
          <p:nvPr/>
        </p:nvSpPr>
        <p:spPr>
          <a:xfrm>
            <a:off x="7333295" y="5269605"/>
            <a:ext cx="1232099" cy="66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73043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7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1612900" cy="14605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939800" cy="800100"/>
          </a:xfrm>
          <a:prstGeom prst="rect">
            <a:avLst/>
          </a:prstGeom>
        </p:spPr>
      </p:pic>
      <p:pic>
        <p:nvPicPr>
          <p:cNvPr id="146" name="Picture 145" descr="convolution_schemati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4800"/>
            <a:ext cx="3403600" cy="24892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8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44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6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" y="2259800"/>
            <a:ext cx="7924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the curve detector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8" y="3225426"/>
            <a:ext cx="8191500" cy="2908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4250470" y="454825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043122" y="6232786"/>
            <a:ext cx="449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matrix will have a large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4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– the intuition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64" y="2333208"/>
            <a:ext cx="2971800" cy="1816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3615476" y="3369060"/>
            <a:ext cx="881192" cy="1451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343378" y="4898122"/>
            <a:ext cx="431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Conversely, the output matrix will have a </a:t>
            </a:r>
          </a:p>
          <a:p>
            <a:r>
              <a:rPr lang="en-US" dirty="0"/>
              <a:t>z</a:t>
            </a:r>
            <a:r>
              <a:rPr lang="en-US" dirty="0" smtClean="0"/>
              <a:t>ero value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5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dirty="0" smtClean="0"/>
              <a:t>Different filters (each acting as a feature detector) produce a feature map</a:t>
            </a:r>
          </a:p>
          <a:p>
            <a:r>
              <a:rPr lang="en-US" sz="2400" i="1" dirty="0" smtClean="0"/>
              <a:t>Shallow</a:t>
            </a:r>
            <a:r>
              <a:rPr lang="en-US" sz="2400" dirty="0" smtClean="0"/>
              <a:t> layers detect </a:t>
            </a:r>
            <a:r>
              <a:rPr lang="en-US" sz="2400" i="1" dirty="0" smtClean="0"/>
              <a:t>low-level </a:t>
            </a:r>
            <a:r>
              <a:rPr lang="en-US" sz="2400" dirty="0" smtClean="0"/>
              <a:t>features</a:t>
            </a:r>
          </a:p>
          <a:p>
            <a:r>
              <a:rPr lang="en-US" sz="2400" i="1" dirty="0" smtClean="0"/>
              <a:t>Deeper</a:t>
            </a:r>
            <a:r>
              <a:rPr lang="en-US" sz="2400" dirty="0" smtClean="0"/>
              <a:t> layers learn more </a:t>
            </a:r>
            <a:r>
              <a:rPr lang="en-US" sz="2400" i="1" dirty="0" smtClean="0"/>
              <a:t>complicated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44" y="3340100"/>
            <a:ext cx="3429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0" y="1782426"/>
            <a:ext cx="1927961" cy="144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4" y="5014746"/>
            <a:ext cx="1920166" cy="1451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218" y="3350116"/>
            <a:ext cx="1935569" cy="1418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8" y="3447796"/>
            <a:ext cx="1975048" cy="1307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868" y="1845918"/>
            <a:ext cx="2079014" cy="13784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2695582" y="2567751"/>
            <a:ext cx="544122" cy="249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718448" y="4106655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705424" y="5713417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6644888" y="256464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6447382" y="4051673"/>
            <a:ext cx="544122" cy="249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18" y="5020666"/>
            <a:ext cx="2172001" cy="144536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3" idx="3"/>
          </p:cNvCxnSpPr>
          <p:nvPr/>
        </p:nvCxnSpPr>
        <p:spPr bwMode="auto">
          <a:xfrm flipV="1">
            <a:off x="6740819" y="5740390"/>
            <a:ext cx="671597" cy="2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529040" y="5481242"/>
            <a:ext cx="161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tell me: cat or dog?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4263420" y="4872222"/>
            <a:ext cx="4763956" cy="17622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239704" y="234749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276600" y="3886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0400" y="54864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7162800" y="23622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Cat=0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973504" y="3810000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Dog=1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Pooling layers in CNN, deep structures</a:t>
            </a: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311672" y="2158642"/>
            <a:ext cx="8520599" cy="198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Maybe a filter learns to detect </a:t>
            </a:r>
            <a:r>
              <a:rPr lang="en" sz="2400" b="1" dirty="0"/>
              <a:t>eyes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Precise location of eye is maybe unimportant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400" dirty="0"/>
              <a:t>Use a </a:t>
            </a:r>
            <a:r>
              <a:rPr lang="en" sz="2400" b="1" dirty="0"/>
              <a:t>pooling</a:t>
            </a:r>
            <a:r>
              <a:rPr lang="en" sz="2400" dirty="0"/>
              <a:t> layer to downsample</a:t>
            </a:r>
          </a:p>
        </p:txBody>
      </p:sp>
      <p:sp>
        <p:nvSpPr>
          <p:cNvPr id="886" name="Shape 886"/>
          <p:cNvSpPr/>
          <p:nvPr/>
        </p:nvSpPr>
        <p:spPr>
          <a:xfrm>
            <a:off x="7367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7367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7367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7367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7367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7367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10508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10508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050800" y="45174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10508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1050800" y="53550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10508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13649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1364900" y="40986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13649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3649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13649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1364900" y="57738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679000" y="3679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1679000" y="40986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16790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1679000" y="49362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6790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16790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19931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9931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9931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9931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1993100" y="53550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993100" y="5773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2307200" y="36798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2307200" y="4098672"/>
            <a:ext cx="314099" cy="4187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2307200" y="45174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307200" y="49362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307200" y="5355072"/>
            <a:ext cx="314099" cy="4187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307200" y="5773872"/>
            <a:ext cx="314099" cy="4187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736700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  <p:sp>
        <p:nvSpPr>
          <p:cNvPr id="923" name="Shape 923"/>
          <p:cNvSpPr/>
          <p:nvPr/>
        </p:nvSpPr>
        <p:spPr>
          <a:xfrm>
            <a:off x="41280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41280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4442137" y="45118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4442137" y="4930672"/>
            <a:ext cx="314099" cy="418799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3476687" y="6192672"/>
            <a:ext cx="18845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2x2 MAX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</a:t>
            </a:r>
          </a:p>
        </p:txBody>
      </p:sp>
      <p:sp>
        <p:nvSpPr>
          <p:cNvPr id="928" name="Shape 928"/>
          <p:cNvSpPr/>
          <p:nvPr/>
        </p:nvSpPr>
        <p:spPr>
          <a:xfrm>
            <a:off x="2970699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309086" y="4517472"/>
            <a:ext cx="732600" cy="8263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6530774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6530774" y="4517472"/>
            <a:ext cx="674400" cy="837599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530774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7205290" y="3679871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7205290" y="45174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7205290" y="5355072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7879807" y="3679871"/>
            <a:ext cx="674400" cy="837599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879807" y="45174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7879807" y="5355072"/>
            <a:ext cx="674400" cy="837599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6530775" y="6192672"/>
            <a:ext cx="2023499" cy="8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POOLING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9790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Dropout - cheap regularization for ANN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311701" y="6271501"/>
            <a:ext cx="8832299" cy="5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http://jmlr.org/papers/volume15/srivastava14a/srivastava14a.pdf</a:t>
            </a:r>
          </a:p>
        </p:txBody>
      </p:sp>
      <p:pic>
        <p:nvPicPr>
          <p:cNvPr id="3" name="Picture 2" descr="Screen Shot 2017-01-23 at 4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4153120" cy="3200400"/>
          </a:xfrm>
          <a:prstGeom prst="rect">
            <a:avLst/>
          </a:prstGeom>
        </p:spPr>
      </p:pic>
      <p:pic>
        <p:nvPicPr>
          <p:cNvPr id="4" name="Picture 3" descr="Screen Shot 2017-01-23 at 4.20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43200"/>
            <a:ext cx="4755523" cy="26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4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Early ConvNet: “LeNet-5”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2070301" y="6173433"/>
            <a:ext cx="5003399" cy="5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http://deeplearning.net/tutorial/lenet.html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9144000" cy="2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9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16" y="945930"/>
            <a:ext cx="783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93"/>
          <p:cNvSpPr txBox="1"/>
          <p:nvPr/>
        </p:nvSpPr>
        <p:spPr>
          <a:xfrm>
            <a:off x="-189832" y="3259155"/>
            <a:ext cx="12792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“LeNet”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/>
              <a:t>1998:</a:t>
            </a:r>
          </a:p>
        </p:txBody>
      </p:sp>
      <p:sp>
        <p:nvSpPr>
          <p:cNvPr id="4" name="Shape 494"/>
          <p:cNvSpPr txBox="1"/>
          <p:nvPr/>
        </p:nvSpPr>
        <p:spPr>
          <a:xfrm>
            <a:off x="1640668" y="3259155"/>
            <a:ext cx="1609499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“AlexNet”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2012: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187" y="945930"/>
            <a:ext cx="3753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96"/>
          <p:cNvSpPr txBox="1"/>
          <p:nvPr/>
        </p:nvSpPr>
        <p:spPr>
          <a:xfrm>
            <a:off x="35291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“GoogLeNet”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2014:</a:t>
            </a:r>
          </a:p>
        </p:txBody>
      </p:sp>
      <p:pic>
        <p:nvPicPr>
          <p:cNvPr id="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116" y="945930"/>
            <a:ext cx="356353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98"/>
          <p:cNvSpPr txBox="1"/>
          <p:nvPr/>
        </p:nvSpPr>
        <p:spPr>
          <a:xfrm>
            <a:off x="6544918" y="3259155"/>
            <a:ext cx="2094000" cy="9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“Inception v3”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400"/>
              <a:t>2015:</a:t>
            </a:r>
          </a:p>
        </p:txBody>
      </p:sp>
      <p:pic>
        <p:nvPicPr>
          <p:cNvPr id="9" name="Shape 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4749" y="945930"/>
            <a:ext cx="215587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00"/>
          <p:cNvSpPr txBox="1"/>
          <p:nvPr/>
        </p:nvSpPr>
        <p:spPr>
          <a:xfrm>
            <a:off x="6106918" y="4869830"/>
            <a:ext cx="2531999" cy="110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http://josephpcohen.com/w/visualizing-cnn-architectures-side-by-side-with-mxnet/</a:t>
            </a:r>
          </a:p>
        </p:txBody>
      </p:sp>
    </p:spTree>
    <p:extLst>
      <p:ext uri="{BB962C8B-B14F-4D97-AF65-F5344CB8AC3E}">
        <p14:creationId xmlns:p14="http://schemas.microsoft.com/office/powerpoint/2010/main" val="37959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3 - MNIST Digit Recognition</a:t>
            </a:r>
          </a:p>
        </p:txBody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272822" y="2210442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Classify hand-written images of digits 0 to 9</a:t>
            </a:r>
          </a:p>
          <a:p>
            <a:pPr marL="457200" lvl="0" indent="-228600" rtl="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Classic “MNIST” data set used widely in ML research</a:t>
            </a:r>
          </a:p>
          <a:p>
            <a:pPr marL="457200" lvl="0" indent="-228600">
              <a:lnSpc>
                <a:spcPct val="130000"/>
              </a:lnSpc>
              <a:spcBef>
                <a:spcPts val="0"/>
              </a:spcBef>
            </a:pPr>
            <a:r>
              <a:rPr lang="en" dirty="0"/>
              <a:t>Will use convolutional neural networks!</a:t>
            </a:r>
          </a:p>
        </p:txBody>
      </p:sp>
    </p:spTree>
    <p:extLst>
      <p:ext uri="{BB962C8B-B14F-4D97-AF65-F5344CB8AC3E}">
        <p14:creationId xmlns:p14="http://schemas.microsoft.com/office/powerpoint/2010/main" val="331161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3 - Assignments - Try...</a:t>
            </a:r>
          </a:p>
        </p:txBody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changing the filter sizes, max pool size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adding or removing layers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... using SGD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varying the amount of dropout (with iteration?)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… varying the batch size</a:t>
            </a:r>
          </a:p>
        </p:txBody>
      </p:sp>
    </p:spTree>
    <p:extLst>
      <p:ext uri="{BB962C8B-B14F-4D97-AF65-F5344CB8AC3E}">
        <p14:creationId xmlns:p14="http://schemas.microsoft.com/office/powerpoint/2010/main" val="272101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0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play from frames?</a:t>
            </a:r>
            <a:endParaRPr lang="en-US" dirty="0"/>
          </a:p>
        </p:txBody>
      </p:sp>
      <p:pic>
        <p:nvPicPr>
          <p:cNvPr id="5" name="Picture 4" descr="Thumb_Breakout_-_1978_-_Atar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5486400" cy="4125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245371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=Q70ulPJW3Gk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2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724400"/>
          </a:xfrm>
        </p:spPr>
        <p:txBody>
          <a:bodyPr/>
          <a:lstStyle/>
          <a:p>
            <a:r>
              <a:rPr lang="en-US" dirty="0" smtClean="0"/>
              <a:t>Can we learn the right moves from frames/scores?</a:t>
            </a:r>
            <a:endParaRPr lang="en-US" dirty="0"/>
          </a:p>
          <a:p>
            <a:r>
              <a:rPr lang="en-US" dirty="0" smtClean="0"/>
              <a:t>Need lots of accurately labeled data for ML</a:t>
            </a:r>
          </a:p>
          <a:p>
            <a:r>
              <a:rPr lang="en-US" dirty="0" smtClean="0"/>
              <a:t>However, in video games we have</a:t>
            </a:r>
          </a:p>
          <a:p>
            <a:pPr lvl="1"/>
            <a:r>
              <a:rPr lang="en-US" dirty="0" smtClean="0"/>
              <a:t>Sparse noisy signal</a:t>
            </a:r>
          </a:p>
          <a:p>
            <a:pPr lvl="1"/>
            <a:r>
              <a:rPr lang="en-US" dirty="0" smtClean="0"/>
              <a:t>Delayed observations</a:t>
            </a:r>
          </a:p>
          <a:p>
            <a:pPr lvl="1"/>
            <a:r>
              <a:rPr lang="en-US" dirty="0" smtClean="0"/>
              <a:t>Data is not guaranteed to be independent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4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</p:txBody>
      </p:sp>
    </p:spTree>
    <p:extLst>
      <p:ext uri="{BB962C8B-B14F-4D97-AF65-F5344CB8AC3E}">
        <p14:creationId xmlns:p14="http://schemas.microsoft.com/office/powerpoint/2010/main" val="380233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89954" cy="4420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Each image is 32x32=1024 pixels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channels: RGB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Input is a 1024*3 = 3072 dimensional space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40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lvl="1"/>
            <a:r>
              <a:rPr lang="en-US" sz="2400" dirty="0" smtClean="0"/>
              <a:t>Discounted return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343400"/>
            <a:ext cx="1892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game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play (Atari) games optimally?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ame is a MDP</a:t>
            </a:r>
          </a:p>
          <a:p>
            <a:pPr lvl="1"/>
            <a:r>
              <a:rPr lang="en-US" sz="2400" dirty="0" smtClean="0"/>
              <a:t>State            of first </a:t>
            </a:r>
            <a:r>
              <a:rPr lang="en-US" sz="2400" b="1" dirty="0" smtClean="0"/>
              <a:t>t</a:t>
            </a:r>
            <a:r>
              <a:rPr lang="en-US" sz="2400" dirty="0" smtClean="0"/>
              <a:t> frames </a:t>
            </a:r>
          </a:p>
          <a:p>
            <a:pPr lvl="1"/>
            <a:r>
              <a:rPr lang="en-US" sz="2400" dirty="0" smtClean="0"/>
              <a:t>Action </a:t>
            </a:r>
          </a:p>
          <a:p>
            <a:pPr lvl="1"/>
            <a:r>
              <a:rPr lang="en-US" sz="2400" dirty="0" smtClean="0"/>
              <a:t>Discounted return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Environment gives state transitions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71800"/>
            <a:ext cx="812800" cy="279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416300"/>
            <a:ext cx="2413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343400"/>
            <a:ext cx="1892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 function is the optimal expected return when starting in state </a:t>
            </a:r>
            <a:r>
              <a:rPr lang="en-US" sz="2800" b="1" i="1" dirty="0" smtClean="0"/>
              <a:t>s</a:t>
            </a:r>
            <a:r>
              <a:rPr lang="en-US" sz="2800" dirty="0" smtClean="0"/>
              <a:t> and playing action </a:t>
            </a:r>
            <a:r>
              <a:rPr lang="en-US" sz="2800" b="1" i="1" dirty="0" smtClean="0"/>
              <a:t>a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34" y="3276600"/>
            <a:ext cx="4381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 function is the optimal expected return when starting in state </a:t>
            </a:r>
            <a:r>
              <a:rPr lang="en-US" sz="2800" b="1" i="1" dirty="0" smtClean="0"/>
              <a:t>s</a:t>
            </a:r>
            <a:r>
              <a:rPr lang="en-US" sz="2800" dirty="0" smtClean="0"/>
              <a:t> and playing action </a:t>
            </a:r>
            <a:r>
              <a:rPr lang="en-US" sz="2800" b="1" i="1" dirty="0" smtClean="0"/>
              <a:t>a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Given Q function the optimal policy is straightforward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130800"/>
            <a:ext cx="1968500" cy="431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34" y="3276600"/>
            <a:ext cx="4381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0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= 1,2,3,4,</a:t>
            </a:r>
            <a:r>
              <a:rPr lang="is-IS" sz="2400" dirty="0" smtClean="0"/>
              <a:t>…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Play action greedily according to </a:t>
            </a:r>
            <a:r>
              <a:rPr lang="en-US" b="1" dirty="0" smtClean="0"/>
              <a:t>Q</a:t>
            </a:r>
            <a:r>
              <a:rPr lang="en-US" dirty="0" smtClean="0"/>
              <a:t> function</a:t>
            </a:r>
          </a:p>
          <a:p>
            <a:pPr lvl="2"/>
            <a:r>
              <a:rPr lang="en-US" dirty="0"/>
              <a:t>Environment gives you next </a:t>
            </a:r>
            <a:r>
              <a:rPr lang="en-US" dirty="0" smtClean="0"/>
              <a:t>state s’</a:t>
            </a:r>
          </a:p>
          <a:p>
            <a:pPr lvl="2"/>
            <a:r>
              <a:rPr lang="en-US" dirty="0" smtClean="0"/>
              <a:t>Update with: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72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/>
          <a:lstStyle/>
          <a:p>
            <a:r>
              <a:rPr lang="en-US" sz="2400" dirty="0" smtClean="0"/>
              <a:t>Model free way to (eventually) get </a:t>
            </a:r>
            <a:r>
              <a:rPr lang="en-US" sz="2400" b="1" dirty="0" smtClean="0"/>
              <a:t>Q</a:t>
            </a:r>
          </a:p>
          <a:p>
            <a:pPr lvl="1"/>
            <a:r>
              <a:rPr lang="en-US" sz="2400" dirty="0" smtClean="0"/>
              <a:t>Initialize </a:t>
            </a:r>
            <a:r>
              <a:rPr lang="en-US" sz="2400" b="1" dirty="0" smtClean="0"/>
              <a:t>Q</a:t>
            </a:r>
            <a:r>
              <a:rPr lang="en-US" sz="2400" dirty="0" smtClean="0"/>
              <a:t> to random values</a:t>
            </a:r>
          </a:p>
          <a:p>
            <a:pPr lvl="1"/>
            <a:r>
              <a:rPr lang="en-US" sz="2400" dirty="0" smtClean="0"/>
              <a:t>Initialize state</a:t>
            </a:r>
          </a:p>
          <a:p>
            <a:pPr lvl="1"/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= 1,2,3,4,</a:t>
            </a:r>
            <a:r>
              <a:rPr lang="is-IS" sz="2400" dirty="0" smtClean="0"/>
              <a:t>…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Play action greedily according to </a:t>
            </a:r>
            <a:r>
              <a:rPr lang="en-US" b="1" dirty="0" smtClean="0"/>
              <a:t>Q</a:t>
            </a:r>
            <a:r>
              <a:rPr lang="en-US" dirty="0" smtClean="0"/>
              <a:t> function</a:t>
            </a:r>
          </a:p>
          <a:p>
            <a:pPr lvl="2"/>
            <a:r>
              <a:rPr lang="en-US" dirty="0"/>
              <a:t>Environment gives you next </a:t>
            </a:r>
            <a:r>
              <a:rPr lang="en-US" dirty="0" smtClean="0"/>
              <a:t>state s’</a:t>
            </a:r>
          </a:p>
          <a:p>
            <a:pPr lvl="2"/>
            <a:r>
              <a:rPr lang="en-US" dirty="0" smtClean="0"/>
              <a:t>Update with: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r>
              <a:rPr lang="en-US" sz="2400" dirty="0" smtClean="0"/>
              <a:t>Under certain conditions</a:t>
            </a:r>
            <a:endParaRPr lang="en-US" sz="20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943600"/>
            <a:ext cx="10414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0"/>
            <a:ext cx="772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9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886200"/>
          </a:xfrm>
        </p:spPr>
        <p:txBody>
          <a:bodyPr/>
          <a:lstStyle/>
          <a:p>
            <a:r>
              <a:rPr lang="en-US" sz="2800" dirty="0" smtClean="0"/>
              <a:t>In Atari games the state is last 4 frames</a:t>
            </a:r>
          </a:p>
          <a:p>
            <a:r>
              <a:rPr lang="en-US" sz="2800" dirty="0" smtClean="0"/>
              <a:t>After compression: 84x84 </a:t>
            </a:r>
            <a:r>
              <a:rPr lang="en-US" sz="2800" dirty="0" err="1" smtClean="0"/>
              <a:t>grayscale</a:t>
            </a:r>
            <a:r>
              <a:rPr lang="en-US" sz="2800" dirty="0" smtClean="0"/>
              <a:t> images with 256 color levels </a:t>
            </a:r>
          </a:p>
          <a:p>
            <a:r>
              <a:rPr lang="en-US" sz="2800" dirty="0" smtClean="0">
                <a:sym typeface="Wingdings"/>
              </a:rPr>
              <a:t> state space of size 256</a:t>
            </a:r>
            <a:r>
              <a:rPr lang="en-US" sz="2800" baseline="30000" dirty="0" smtClean="0">
                <a:sym typeface="Wingdings"/>
              </a:rPr>
              <a:t>84*84*4 ≈</a:t>
            </a:r>
            <a:r>
              <a:rPr lang="en-US" sz="2800" dirty="0" smtClean="0">
                <a:sym typeface="Wingdings"/>
              </a:rPr>
              <a:t> 10</a:t>
            </a:r>
            <a:r>
              <a:rPr lang="en-US" sz="2800" baseline="30000" dirty="0" smtClean="0">
                <a:sym typeface="Wingdings"/>
              </a:rPr>
              <a:t>67970</a:t>
            </a:r>
            <a:r>
              <a:rPr lang="en-US" sz="2800" dirty="0" smtClean="0">
                <a:sym typeface="Wingdings"/>
              </a:rPr>
              <a:t>!!!</a:t>
            </a:r>
          </a:p>
          <a:p>
            <a:r>
              <a:rPr lang="en-US" sz="2800" dirty="0" smtClean="0">
                <a:sym typeface="Wingdings"/>
              </a:rPr>
              <a:t> we need that much memory</a:t>
            </a:r>
            <a:r>
              <a:rPr lang="is-IS" sz="2800" dirty="0" smtClean="0">
                <a:sym typeface="Wingdings"/>
              </a:rPr>
              <a:t>…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648200"/>
            <a:ext cx="177141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89954" cy="4420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Each image is 32x32=1024 pixels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channels: RGB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Input is a 1024*3 = 3072 dimensional space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Ground truth function                  if dog; else 0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Given training samples                                   </a:t>
            </a:r>
            <a:r>
              <a:rPr lang="is-IS" sz="2800" dirty="0" smtClean="0"/>
              <a:t>can we find          ?</a:t>
            </a:r>
            <a:endParaRPr lang="en-US" sz="2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406900"/>
            <a:ext cx="16637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181600"/>
            <a:ext cx="40767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76" y="5715000"/>
            <a:ext cx="939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7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unction approximation </a:t>
            </a:r>
          </a:p>
          <a:p>
            <a:pPr lvl="1"/>
            <a:r>
              <a:rPr lang="en-US" dirty="0" smtClean="0"/>
              <a:t>Use ANN!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75" y="2933700"/>
            <a:ext cx="269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unction approximation </a:t>
            </a:r>
          </a:p>
          <a:p>
            <a:pPr lvl="1"/>
            <a:r>
              <a:rPr lang="en-US" dirty="0" smtClean="0"/>
              <a:t>Use ANN!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Given samples of states and actions, find approximation by minimizing: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2" y="4953000"/>
            <a:ext cx="4724400" cy="977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75" y="2933700"/>
            <a:ext cx="2692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 smtClean="0"/>
              <a:t>Given samples of states and actions, find approximation by minimizing: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4724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419600"/>
          </a:xfrm>
        </p:spPr>
        <p:txBody>
          <a:bodyPr/>
          <a:lstStyle/>
          <a:p>
            <a:r>
              <a:rPr lang="en-US" dirty="0" smtClean="0"/>
              <a:t>Given samples of states and actions, find approximation by minimizing: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targets are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4724400" cy="977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673256"/>
            <a:ext cx="5029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4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DQN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How to get some independence in the samples?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DQN uses experience replay of last 1M frames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Samples </a:t>
            </a:r>
            <a:r>
              <a:rPr lang="en-US" sz="2800" b="1" i="1" dirty="0" smtClean="0"/>
              <a:t>(before, action, reward, after) </a:t>
            </a:r>
            <a:r>
              <a:rPr lang="en-US" sz="2800" dirty="0" smtClean="0"/>
              <a:t>tuples uniformly from that experience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Then trains the Q-network</a:t>
            </a:r>
            <a:r>
              <a:rPr lang="is-I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845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</a:t>
            </a:r>
            <a:r>
              <a:rPr lang="en-US" dirty="0" smtClean="0"/>
              <a:t>-network</a:t>
            </a:r>
            <a:endParaRPr lang="en-US" dirty="0"/>
          </a:p>
        </p:txBody>
      </p:sp>
      <p:pic>
        <p:nvPicPr>
          <p:cNvPr id="5" name="Picture 4" descr="Screen Shot 2017-02-01 at 10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9144000" cy="49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Q-learning</a:t>
            </a:r>
            <a:endParaRPr lang="en-US" dirty="0"/>
          </a:p>
        </p:txBody>
      </p:sp>
      <p:pic>
        <p:nvPicPr>
          <p:cNvPr id="5" name="Picture 4" descr="Screen Shot 2017-02-01 at 10.2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107478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1722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Paper: 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vmnih</a:t>
            </a:r>
            <a:r>
              <a:rPr lang="en-US" dirty="0"/>
              <a:t>/docs/</a:t>
            </a:r>
            <a:r>
              <a:rPr lang="en-US" dirty="0" err="1"/>
              <a:t>dqn.pdf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8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convolution Q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architecture that </a:t>
            </a:r>
            <a:r>
              <a:rPr lang="en-US" dirty="0" err="1" smtClean="0"/>
              <a:t>DeepMind</a:t>
            </a:r>
            <a:r>
              <a:rPr lang="en-US" dirty="0" smtClean="0"/>
              <a:t> had in mind</a:t>
            </a:r>
            <a:endParaRPr lang="en-US" dirty="0"/>
          </a:p>
        </p:txBody>
      </p:sp>
      <p:pic>
        <p:nvPicPr>
          <p:cNvPr id="4" name="Picture 3" descr="Screen Shot 2017-02-01 at 10.3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534508"/>
            <a:ext cx="9144000" cy="2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3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6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Perceptron: an early attempt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Activation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098800" cy="11430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44700"/>
            <a:ext cx="312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10203784">
  <a:themeElements>
    <a:clrScheme name="Office Theme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TM10203784</Template>
  <TotalTime>16923</TotalTime>
  <Words>2126</Words>
  <Application>Microsoft Macintosh PowerPoint</Application>
  <PresentationFormat>On-screen Show (4:3)</PresentationFormat>
  <Paragraphs>501</Paragraphs>
  <Slides>88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TM10203784</vt:lpstr>
      <vt:lpstr>Neural Networks and Deep Learning</vt:lpstr>
      <vt:lpstr>Goals today</vt:lpstr>
      <vt:lpstr>Plan for today</vt:lpstr>
      <vt:lpstr>Supervised Learning and Neural Nets</vt:lpstr>
      <vt:lpstr>Motivation</vt:lpstr>
      <vt:lpstr>Supervised Learning</vt:lpstr>
      <vt:lpstr>Supervised Learning</vt:lpstr>
      <vt:lpstr>Supervised Learning</vt:lpstr>
      <vt:lpstr>Perceptron: an early attempt</vt:lpstr>
      <vt:lpstr>Perceptron: an early attempt</vt:lpstr>
      <vt:lpstr>Perceptron: an early attempt</vt:lpstr>
      <vt:lpstr>Perceptron: an early attempt</vt:lpstr>
      <vt:lpstr>Main issue with Perceptron</vt:lpstr>
      <vt:lpstr>Multilayer perceptron</vt:lpstr>
      <vt:lpstr>Multilayer perceptron</vt:lpstr>
      <vt:lpstr>Multilayer perceptron</vt:lpstr>
      <vt:lpstr>Ways to choose activation function</vt:lpstr>
      <vt:lpstr>Ways to choose activation function</vt:lpstr>
      <vt:lpstr>Final generalization for MLP</vt:lpstr>
      <vt:lpstr>Universal approximation theorem</vt:lpstr>
      <vt:lpstr>How do we optimize the neural net’s parameters?</vt:lpstr>
      <vt:lpstr>How do we optimize the neural net’s parameters?</vt:lpstr>
      <vt:lpstr>How do we optimize the neural net’s parameters?</vt:lpstr>
      <vt:lpstr>Backpropagation algorithm</vt:lpstr>
      <vt:lpstr>Backpropagation algorithm</vt:lpstr>
      <vt:lpstr>Notes on backpropagation</vt:lpstr>
      <vt:lpstr>Implementing Neural Nets with TensorFlow</vt:lpstr>
      <vt:lpstr>Frameworks for Implementing Neural Networks</vt:lpstr>
      <vt:lpstr>Today: Google TensorFlow</vt:lpstr>
      <vt:lpstr>Project 1 - Nonlinear classification</vt:lpstr>
      <vt:lpstr>Project 1: Non-linear classification</vt:lpstr>
      <vt:lpstr>Project 1: softmax layer</vt:lpstr>
      <vt:lpstr>Project 1: cross-entropy loss</vt:lpstr>
      <vt:lpstr>Project 1: extensions</vt:lpstr>
      <vt:lpstr>Unsupervised learning &amp; data representation</vt:lpstr>
      <vt:lpstr>Successful ML ingredients</vt:lpstr>
      <vt:lpstr>Successful ML ingredients</vt:lpstr>
      <vt:lpstr>Why unsupervised?</vt:lpstr>
      <vt:lpstr>Why unsupervised?</vt:lpstr>
      <vt:lpstr>Example: autoencoders</vt:lpstr>
      <vt:lpstr>PowerPoint Presentation</vt:lpstr>
      <vt:lpstr>Project 2 – “learn” binary?</vt:lpstr>
      <vt:lpstr>Project 2 – “learn” binary?</vt:lpstr>
      <vt:lpstr>Project 2 - Assignments - Try...</vt:lpstr>
      <vt:lpstr>Recent work on representations: word2vec</vt:lpstr>
      <vt:lpstr>PowerPoint Presentation</vt:lpstr>
      <vt:lpstr>“Unsupervised Representation Learning with Deep Convolutional Generative Adversarial Networks”</vt:lpstr>
      <vt:lpstr>Deep Learning with ConvNets</vt:lpstr>
      <vt:lpstr>ImageNet Classification Challenge (annual)</vt:lpstr>
      <vt:lpstr>Deep Learning for image processing</vt:lpstr>
      <vt:lpstr>What is deep learning?</vt:lpstr>
      <vt:lpstr>Basic ingredients of ConvNets</vt:lpstr>
      <vt:lpstr>Convolution</vt:lpstr>
      <vt:lpstr>Convolution</vt:lpstr>
      <vt:lpstr>Convolution</vt:lpstr>
      <vt:lpstr>Convolution – The intuition</vt:lpstr>
      <vt:lpstr>Convolution – the intuition</vt:lpstr>
      <vt:lpstr>Convolution – the intuition</vt:lpstr>
      <vt:lpstr>Convolution - summary</vt:lpstr>
      <vt:lpstr>Pooling layers in CNN, deep structures</vt:lpstr>
      <vt:lpstr>Dropout - cheap regularization for ANN</vt:lpstr>
      <vt:lpstr>Early ConvNet: “LeNet-5”</vt:lpstr>
      <vt:lpstr>PowerPoint Presentation</vt:lpstr>
      <vt:lpstr>Project 3 - MNIST Digit Recognition</vt:lpstr>
      <vt:lpstr>Project 3 - Assignments - Try...</vt:lpstr>
      <vt:lpstr>Deep Reinforcement Learning</vt:lpstr>
      <vt:lpstr>Learning to play from frames?</vt:lpstr>
      <vt:lpstr>Challenges of Reinforcement Learning</vt:lpstr>
      <vt:lpstr>Optimal game AI</vt:lpstr>
      <vt:lpstr>Optimal game AI</vt:lpstr>
      <vt:lpstr>Optimal game AI</vt:lpstr>
      <vt:lpstr>Optimal game AI</vt:lpstr>
      <vt:lpstr>Optimal game AI</vt:lpstr>
      <vt:lpstr>Q-learning </vt:lpstr>
      <vt:lpstr>Q-learning </vt:lpstr>
      <vt:lpstr>Q-learning</vt:lpstr>
      <vt:lpstr>Q-learning</vt:lpstr>
      <vt:lpstr>Q-learning</vt:lpstr>
      <vt:lpstr>Issue with Q-learning</vt:lpstr>
      <vt:lpstr>How to address?</vt:lpstr>
      <vt:lpstr>How to address?</vt:lpstr>
      <vt:lpstr>How to address?</vt:lpstr>
      <vt:lpstr>How to address?</vt:lpstr>
      <vt:lpstr>The DQN algorithm</vt:lpstr>
      <vt:lpstr>Deep Q-network</vt:lpstr>
      <vt:lpstr>Deep Q-learning</vt:lpstr>
      <vt:lpstr>Deep convolution Q network</vt:lpstr>
      <vt:lpstr>Thank you!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subject/>
  <dc:creator/>
  <cp:keywords/>
  <dc:description/>
  <cp:lastModifiedBy>Eli Gutin</cp:lastModifiedBy>
  <cp:revision>220</cp:revision>
  <cp:lastPrinted>1601-01-01T00:00:00Z</cp:lastPrinted>
  <dcterms:created xsi:type="dcterms:W3CDTF">1601-01-01T00:00:00Z</dcterms:created>
  <dcterms:modified xsi:type="dcterms:W3CDTF">2017-02-02T10:07:02Z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TC102037841033</vt:lpwstr>
  </property>
</Properties>
</file>